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73" r:id="rId11"/>
    <p:sldId id="269" r:id="rId12"/>
    <p:sldId id="270" r:id="rId13"/>
    <p:sldId id="271" r:id="rId14"/>
    <p:sldId id="272" r:id="rId15"/>
    <p:sldId id="288" r:id="rId16"/>
    <p:sldId id="274" r:id="rId17"/>
    <p:sldId id="287" r:id="rId18"/>
    <p:sldId id="286" r:id="rId19"/>
    <p:sldId id="276" r:id="rId20"/>
    <p:sldId id="277" r:id="rId21"/>
    <p:sldId id="278" r:id="rId22"/>
    <p:sldId id="279" r:id="rId23"/>
    <p:sldId id="280" r:id="rId24"/>
    <p:sldId id="289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72508-3AC0-4BEA-AF35-0D2C85692F63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A64C5-B752-43EC-B481-F784A6B0F6D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837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8783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869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3D5E69-8D8E-4B00-9704-747D97A1E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67CD9B4-44F6-4E90-A79F-BEBA4C8CB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A7BD51C-D544-47ED-B693-1281216C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4689D42-ADDE-4F3E-BC4D-5B8A3AC9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AEEFD25-5466-4DF6-9267-ABF71408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582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BF632E-7E1A-4469-9941-4392B30F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4FE31C8-DD04-4D28-BE78-51688B7A6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0EC99AD-2148-4F4D-A2FE-E9E32F57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F7CEF72-067E-4A28-B36B-05BB24E4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93CF04-D52F-441B-905C-2A4B92526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644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28E988DA-713B-40FD-9195-0446E52DD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3D860E8-DDC5-41EA-A15E-CEE2CA6E2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9CFD681-8728-4EB9-87E9-E176B9DD2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652F84F-1BFD-4E4F-914F-4A2C749E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A60843A-7211-40A7-BB55-15C00060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8035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0024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A62699-8D56-479C-8FEB-FA7785EF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0CDB421-BD17-43B7-BC02-0B53A444C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FACC42A-F11E-4B5A-97AD-CE86E69C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431096F-97FB-4E0E-88E9-80AD7BE3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5C63586-C16B-4DD3-80FE-01C4126A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821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363CD2-EB06-4B38-9270-03045B93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2120AD8-D827-4631-861F-7683354D7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24F8A1-E7D9-41D2-8830-C99BB97D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B56260F-25D8-4B13-907E-5090FC5F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3DB6539-6CBA-446B-BC29-2F589B0B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145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09EA8A-602B-4F02-AA3D-3A99BFE2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8567DAB-F0FF-4B39-8AB3-3CE62BE89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D8EF793-324B-4BA1-B600-45C0F091F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39EF57D-6DF3-4EAA-BF49-2F08C329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02271D2-1E46-4F72-A73B-A88B81F2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EAA4466-EEC7-484C-9F9C-424C526C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4086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CD11A5-E32B-4910-BEB7-89F5A5D7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6B90B06-7406-416B-8A49-A30B44F99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2A54531-7BF8-4239-8AFB-5A7A42F85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4A41CC7-DDFF-40D1-9FD6-F9434D7B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9A0B49F-533B-4E4E-A133-D8E47608F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338A720-C957-4D7A-9E97-413B9A28E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A8B4A4E-A244-4564-9F23-4C3D4820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9802D9C-219E-4326-AB6C-624EF64D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72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26237-A6A8-4D72-B245-EEF7BAB0F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F74CF03-9F18-41E2-9A99-3E358BFA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E3092AE-811D-41E7-A168-E8352AB7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21DFE27-EDBA-43EF-BF39-75386093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767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5F40170-FFAC-4B69-B7DE-A917B0DD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B1BFE9C-7E2E-4429-A91A-967D308A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62530A6-7BA8-4838-AAC7-EC05FCDF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180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56D49-5ABC-4BF1-B222-C8132CA0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A4EE7D4-9050-4DC8-9D14-5EE9693E9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8164FCE-3770-482A-91BC-8BFBCEC88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60D8973-1522-4FBE-A80E-47C5D633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191793C-1135-4981-BF36-323DFF5C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6A68945-CFC8-4041-8C3D-797E0745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534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ADD040-3050-437B-9195-2D111519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84B69D0B-A8B1-4833-BEF0-BCBEA8284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2649670-C5A6-4B72-8D7C-A17796BC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A81F440-495D-48F0-BF84-9B8853BB9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482BCD0-D3EF-49CD-A0C7-45BB26D5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5115FCD-198A-4B66-A8AB-434A629F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4251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2DDC294-02C1-40B7-9C0C-E9AC02461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F716899-B2C2-4AF9-B42B-E86FB7EEA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F161551-60ED-444E-9D45-AA2E87E05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2B45D-C874-40E9-AA05-6F17E3F7DB26}" type="datetimeFigureOut">
              <a:rPr lang="hr-HR" smtClean="0"/>
              <a:t>29.6.2025.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28C02B9-C613-4E6C-824B-325F61233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5B6BD4B-7F06-45F6-9160-3E8FBB6A1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F499A-4BAF-496D-AF57-3B5548D98AE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384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G7uCskUOrA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1/19/Antisense_DNA_oligonucleotide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road-start-beginning-intention-368719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ocs.google.com/presentation/d/1NW-fZ9PSabta0cDRy-a9oISbz_Ht7Hp1F__eKarmdyQ/edit?usp=sharin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NW-fZ9PSabta0cDRy-a9oISbz_Ht7Hp1F__eKarmdyQ/edit?usp=shari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3e79a61dfebc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ESCAPEDNK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bit.ly/ESCAPEAAA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RIBOSOMSKARN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ROOMCys-Tyr-Ile-Gln-Asn-Cys-Pro-Leu-Gly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linoit.com/users/Marijana1404/canvases/Escape%20Room%20Oxytoc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ESCAPEDNK" TargetMode="External"/><Relationship Id="rId7" Type="http://schemas.openxmlformats.org/officeDocument/2006/relationships/hyperlink" Target="http://linoit.com/users/Marijana1404/canvases/Escape%20Room%20Oxytocin" TargetMode="External"/><Relationship Id="rId2" Type="http://schemas.openxmlformats.org/officeDocument/2006/relationships/hyperlink" Target="https://www.jigsawplanet.com/?rc=play&amp;pid=3e79a61dfeb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EROOMCys-Tyr-Ile-Gln-Asn-Cys-Pro-Leu-Gly" TargetMode="External"/><Relationship Id="rId5" Type="http://schemas.openxmlformats.org/officeDocument/2006/relationships/hyperlink" Target="https://bit.ly/RIBOSOMSKARNK" TargetMode="External"/><Relationship Id="rId4" Type="http://schemas.openxmlformats.org/officeDocument/2006/relationships/hyperlink" Target="https://bit.ly/ESCAPEAA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hyperlink" Target="https://upload.wikimedia.org/wikipedia/commons/d/d3/0322_DNA_Nucleotides.jpg" TargetMode="External"/><Relationship Id="rId4" Type="http://schemas.openxmlformats.org/officeDocument/2006/relationships/hyperlink" Target="https://upload.wikimedia.org/wikipedia/commons/f/f0/DNA_Overview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pload.wikimedia.org/wikipedia/commons/d/d6/Purine_and_Pyrimidine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d/d3/0322_DNA_Nucleotides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9/9e/L-RNA3D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2/27/Gene_Intron_Exon_nb.sv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gG7uCskUOrA&amp;ab_channel=yourgenom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537AC9-69F7-4C59-9CEA-3FD79033D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5358" y="1118097"/>
            <a:ext cx="7108310" cy="938613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UTRKA DO PROTEINA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8F1F95D-BD4F-4721-A882-D220A7F4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94" y="4096831"/>
            <a:ext cx="4423358" cy="2370920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8AFA37C7-D755-468C-95A4-1BE65378C39E}"/>
              </a:ext>
            </a:extLst>
          </p:cNvPr>
          <p:cNvSpPr/>
          <p:nvPr/>
        </p:nvSpPr>
        <p:spPr>
          <a:xfrm>
            <a:off x="4616899" y="1025605"/>
            <a:ext cx="237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en-US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lang="en-US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42618AD9-8E03-482E-A8A5-66E9008031AD}"/>
              </a:ext>
            </a:extLst>
          </p:cNvPr>
          <p:cNvSpPr/>
          <p:nvPr/>
        </p:nvSpPr>
        <p:spPr>
          <a:xfrm>
            <a:off x="2971513" y="296379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  <a:buSzPts val="1600"/>
            </a:pPr>
            <a:r>
              <a:rPr lang="en-US" kern="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Marijana</a:t>
            </a:r>
            <a:r>
              <a:rPr lang="en-US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kern="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Vuković</a:t>
            </a:r>
            <a:r>
              <a:rPr lang="en-US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prof., </a:t>
            </a:r>
            <a:r>
              <a:rPr lang="en-US" kern="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Gimnazija</a:t>
            </a:r>
            <a:r>
              <a:rPr lang="en-US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dr. Mate </a:t>
            </a:r>
            <a:r>
              <a:rPr lang="en-US" kern="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Ujevića</a:t>
            </a:r>
            <a:r>
              <a:rPr lang="en-US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-US" kern="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Imotski</a:t>
            </a: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  <a:buSzPts val="1600"/>
            </a:pPr>
            <a:r>
              <a:rPr lang="en-US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Dragana Mamić, prof., OŠ </a:t>
            </a:r>
            <a:r>
              <a:rPr lang="en-US" kern="0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Sućidar</a:t>
            </a:r>
            <a:r>
              <a:rPr lang="en-US" kern="0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, Split, </a:t>
            </a: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66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režni medijski sadržaji 1" title="From DNA to protein - 3D">
            <a:hlinkClick r:id="" action="ppaction://media"/>
            <a:extLst>
              <a:ext uri="{FF2B5EF4-FFF2-40B4-BE49-F238E27FC236}">
                <a16:creationId xmlns:a16="http://schemas.microsoft.com/office/drawing/2014/main" id="{0817190B-DAF0-4F8B-8ED3-4699CA1BA6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9734" y="532660"/>
            <a:ext cx="10278274" cy="58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60319" y="1662529"/>
            <a:ext cx="5612907" cy="2412322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prenošenje genetske informacije iz DNA u citoplazmu stanice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sinteza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na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nekodirajućem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lancu DNA pod djelovanjem RNA-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polimeraze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informacija koju nosi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pohranjena je u obliku </a:t>
            </a:r>
            <a:r>
              <a:rPr lang="hr-HR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kodona</a:t>
            </a:r>
            <a:endParaRPr lang="hr-HR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hr-HR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60319" y="120311"/>
            <a:ext cx="11618003" cy="678679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hr-HR" sz="3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TRANSKRIPICIJA ILI PREPISIVANJE ILI SINTEZA </a:t>
            </a:r>
            <a:r>
              <a:rPr lang="hr-HR" sz="36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mRNA</a:t>
            </a:r>
            <a:endParaRPr lang="hr-HR" sz="36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10270445" y="1894804"/>
            <a:ext cx="1743353" cy="77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10507367" y="4883287"/>
            <a:ext cx="1370955" cy="707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C84AC1C-B304-4B8F-A7BA-47BEED495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576" y="1371022"/>
            <a:ext cx="5215829" cy="3760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31641" t="22101" r="43594" b="30417"/>
          <a:stretch>
            <a:fillRect/>
          </a:stretch>
        </p:blipFill>
        <p:spPr>
          <a:xfrm>
            <a:off x="6950500" y="493930"/>
            <a:ext cx="4944837" cy="5332735"/>
          </a:xfrm>
          <a:prstGeom prst="rect">
            <a:avLst/>
          </a:prstGeom>
        </p:spPr>
      </p:pic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34518" y="1632576"/>
            <a:ext cx="7364768" cy="3356676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ribosomima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 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sudjeluju prijenosna ili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te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ribosomska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ili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rRNA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prenosi aminokiseline do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ribosoma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Jedan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jednolančani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kraj molekule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sadržava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triplet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nukleotida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sym typeface="Wingdings" panose="05000000000000000000" pitchFamily="2" charset="2"/>
              </a:rPr>
              <a:t> </a:t>
            </a:r>
            <a:r>
              <a:rPr lang="hr-HR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sym typeface="Wingdings" panose="05000000000000000000" pitchFamily="2" charset="2"/>
              </a:rPr>
              <a:t>ANTIKODON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sym typeface="Wingdings" panose="05000000000000000000" pitchFamily="2" charset="2"/>
              </a:rPr>
              <a:t>, 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komplementaran jednom ili više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u molekuli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mRNA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drugi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jednolančani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kraj molekule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nosi mjesto za prihvaćanje određene aminokiseline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74215" y="371476"/>
            <a:ext cx="5621785" cy="659859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TRANSLACIJA ILI PREVOĐENJE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367683" y="849558"/>
            <a:ext cx="5318375" cy="4284431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prvi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koji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ribosom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prevodi u aminokiselinu 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sym typeface="Wingdings" panose="05000000000000000000" pitchFamily="2" charset="2"/>
              </a:rPr>
              <a:t> 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start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AUG, koji nosi informaciju za aminokiselinu metionin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tijekom translacije između aminokiselina stvara se peptidna veza 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translacija završava kad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ribosom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dođe do tzv. stop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u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mRNA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(UAA, UAG, UGA)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50" y="576209"/>
            <a:ext cx="5364332" cy="45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/>
          <p:cNvSpPr txBox="1"/>
          <p:nvPr/>
        </p:nvSpPr>
        <p:spPr>
          <a:xfrm rot="16200000">
            <a:off x="5289098" y="2818205"/>
            <a:ext cx="1613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prvo slovo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7902213" y="480226"/>
            <a:ext cx="1613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drugo slovo</a:t>
            </a:r>
          </a:p>
        </p:txBody>
      </p:sp>
      <p:sp>
        <p:nvSpPr>
          <p:cNvPr id="11" name="TekstniOkvir 10"/>
          <p:cNvSpPr txBox="1"/>
          <p:nvPr/>
        </p:nvSpPr>
        <p:spPr>
          <a:xfrm rot="16200000">
            <a:off x="10501771" y="2818205"/>
            <a:ext cx="1613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treće slovo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61152" y="1041691"/>
            <a:ext cx="11191042" cy="566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 pomoću slike opišite procese koji se odvijaju u svrhu sinteze proteina.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261152" y="168354"/>
            <a:ext cx="3050219" cy="65726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PONOVIMO!</a:t>
            </a:r>
            <a:endParaRPr lang="hr-HR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grpSp>
        <p:nvGrpSpPr>
          <p:cNvPr id="5" name="Grupa 4"/>
          <p:cNvGrpSpPr/>
          <p:nvPr/>
        </p:nvGrpSpPr>
        <p:grpSpPr>
          <a:xfrm>
            <a:off x="2094251" y="1608544"/>
            <a:ext cx="7749373" cy="4064286"/>
            <a:chOff x="2490002" y="2752652"/>
            <a:chExt cx="7749373" cy="401292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002" y="2752652"/>
              <a:ext cx="7749373" cy="4012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ravokutnik 3"/>
            <p:cNvSpPr/>
            <p:nvPr/>
          </p:nvSpPr>
          <p:spPr>
            <a:xfrm>
              <a:off x="4572000" y="3018408"/>
              <a:ext cx="958788" cy="1722268"/>
            </a:xfrm>
            <a:prstGeom prst="rect">
              <a:avLst/>
            </a:prstGeom>
            <a:solidFill>
              <a:srgbClr val="FEF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6" name="Pravokutnik 5"/>
            <p:cNvSpPr/>
            <p:nvPr/>
          </p:nvSpPr>
          <p:spPr>
            <a:xfrm>
              <a:off x="4145872" y="3018408"/>
              <a:ext cx="1111188" cy="410592"/>
            </a:xfrm>
            <a:prstGeom prst="rect">
              <a:avLst/>
            </a:prstGeom>
            <a:solidFill>
              <a:srgbClr val="FDF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7" name="Pravokutnik 6"/>
            <p:cNvSpPr/>
            <p:nvPr/>
          </p:nvSpPr>
          <p:spPr>
            <a:xfrm>
              <a:off x="4407764" y="3489460"/>
              <a:ext cx="1111188" cy="410592"/>
            </a:xfrm>
            <a:prstGeom prst="rect">
              <a:avLst/>
            </a:prstGeom>
            <a:solidFill>
              <a:srgbClr val="FEF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dirty="0" err="1">
                  <a:solidFill>
                    <a:schemeClr val="tx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mRNA</a:t>
              </a:r>
              <a:endParaRPr lang="hr-HR" sz="16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8" name="Pravokutnik 7"/>
            <p:cNvSpPr/>
            <p:nvPr/>
          </p:nvSpPr>
          <p:spPr>
            <a:xfrm>
              <a:off x="7199789" y="5229435"/>
              <a:ext cx="775317" cy="141555"/>
            </a:xfrm>
            <a:prstGeom prst="rect">
              <a:avLst/>
            </a:prstGeom>
            <a:solidFill>
              <a:srgbClr val="FEF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9" name="Pravokutnik 8"/>
            <p:cNvSpPr/>
            <p:nvPr/>
          </p:nvSpPr>
          <p:spPr>
            <a:xfrm>
              <a:off x="6491102" y="6274477"/>
              <a:ext cx="1123763" cy="322684"/>
            </a:xfrm>
            <a:prstGeom prst="rect">
              <a:avLst/>
            </a:prstGeom>
            <a:solidFill>
              <a:srgbClr val="FFF5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ribosom</a:t>
              </a:r>
              <a:endParaRPr lang="hr-HR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1" name="Pravokutnik 10"/>
            <p:cNvSpPr/>
            <p:nvPr/>
          </p:nvSpPr>
          <p:spPr>
            <a:xfrm>
              <a:off x="7566544" y="6274477"/>
              <a:ext cx="1425146" cy="322684"/>
            </a:xfrm>
            <a:prstGeom prst="rect">
              <a:avLst/>
            </a:prstGeom>
            <a:solidFill>
              <a:srgbClr val="FFF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aminokiselina</a:t>
              </a:r>
            </a:p>
          </p:txBody>
        </p:sp>
        <p:sp>
          <p:nvSpPr>
            <p:cNvPr id="12" name="Pravokutnik 11"/>
            <p:cNvSpPr/>
            <p:nvPr/>
          </p:nvSpPr>
          <p:spPr>
            <a:xfrm>
              <a:off x="3195963" y="5087880"/>
              <a:ext cx="775318" cy="141555"/>
            </a:xfrm>
            <a:prstGeom prst="rect">
              <a:avLst/>
            </a:prstGeom>
            <a:solidFill>
              <a:srgbClr val="FFEA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15" name="TekstniOkvir 14"/>
          <p:cNvSpPr txBox="1"/>
          <p:nvPr/>
        </p:nvSpPr>
        <p:spPr>
          <a:xfrm>
            <a:off x="3371150" y="6187770"/>
            <a:ext cx="6134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Izvor: 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3"/>
              </a:rPr>
              <a:t>https://upload.wikimedia.org/wikipedia/commons/1/19/Antisense_DNA_oligonucleotide.png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Robinson R, CC BY 2.5 &lt;https://creativecommons.org/licenses/by/2.5&gt;, via </a:t>
            </a:r>
            <a:r>
              <a:rPr lang="hr-HR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Wikimedia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</a:t>
            </a:r>
            <a:r>
              <a:rPr lang="hr-HR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Commons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4" name="Pravokutnik 10"/>
          <p:cNvSpPr/>
          <p:nvPr/>
        </p:nvSpPr>
        <p:spPr>
          <a:xfrm>
            <a:off x="8595939" y="5180523"/>
            <a:ext cx="832146" cy="322684"/>
          </a:xfrm>
          <a:prstGeom prst="rect">
            <a:avLst/>
          </a:prstGeom>
          <a:solidFill>
            <a:srgbClr val="FFF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protein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627049DE-94FA-4EAD-9574-ED4B49D1A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90982" y="1244836"/>
            <a:ext cx="6668653" cy="5001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C73DE629-032D-B70D-9043-FCB7D53859D6}"/>
              </a:ext>
            </a:extLst>
          </p:cNvPr>
          <p:cNvSpPr/>
          <p:nvPr/>
        </p:nvSpPr>
        <p:spPr>
          <a:xfrm>
            <a:off x="4064450" y="280608"/>
            <a:ext cx="40631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UTRKA DO PROTEINA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7193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377B4FE-6442-428D-9F84-3096F41DCD5D}"/>
              </a:ext>
            </a:extLst>
          </p:cNvPr>
          <p:cNvSpPr txBox="1"/>
          <p:nvPr/>
        </p:nvSpPr>
        <p:spPr>
          <a:xfrm flipH="1">
            <a:off x="605499" y="899886"/>
            <a:ext cx="5106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Napomena: </a:t>
            </a:r>
            <a:r>
              <a:rPr lang="hr-HR" dirty="0"/>
              <a:t>Pročitaj pravila igre na svakoj stanici!</a:t>
            </a:r>
          </a:p>
          <a:p>
            <a:endParaRPr lang="hr-HR" dirty="0"/>
          </a:p>
          <a:p>
            <a:endParaRPr lang="hr-HR" b="1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A57F445-8EFC-4126-B003-EF65532652CF}"/>
              </a:ext>
            </a:extLst>
          </p:cNvPr>
          <p:cNvSpPr txBox="1"/>
          <p:nvPr/>
        </p:nvSpPr>
        <p:spPr>
          <a:xfrm>
            <a:off x="9589675" y="865383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Stanica 2. </a:t>
            </a:r>
          </a:p>
        </p:txBody>
      </p:sp>
      <p:pic>
        <p:nvPicPr>
          <p:cNvPr id="7" name="Slika 6" descr="Slika na kojoj se prikazuje tekst, papir, Post-it papirić, pismo&#10;&#10;Opis je automatski generiran">
            <a:extLst>
              <a:ext uri="{FF2B5EF4-FFF2-40B4-BE49-F238E27FC236}">
                <a16:creationId xmlns:a16="http://schemas.microsoft.com/office/drawing/2014/main" id="{FE749A93-0680-8A62-BC51-9D1B8EF51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50" y="1387134"/>
            <a:ext cx="4444450" cy="5309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 descr="Slika na kojoj se prikazuje tekst, papir, papirnati proizvod, karta&#10;&#10;Opis je automatski generiran">
            <a:extLst>
              <a:ext uri="{FF2B5EF4-FFF2-40B4-BE49-F238E27FC236}">
                <a16:creationId xmlns:a16="http://schemas.microsoft.com/office/drawing/2014/main" id="{D403C606-3ECB-C52D-9BC1-E48F00997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415" r="8516" b="4731"/>
          <a:stretch/>
        </p:blipFill>
        <p:spPr>
          <a:xfrm rot="5400000">
            <a:off x="6921566" y="1899331"/>
            <a:ext cx="5309229" cy="4281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id="{9DC539D5-F779-BEA4-78ED-B45A1E50E884}"/>
              </a:ext>
            </a:extLst>
          </p:cNvPr>
          <p:cNvSpPr/>
          <p:nvPr/>
        </p:nvSpPr>
        <p:spPr>
          <a:xfrm>
            <a:off x="4064450" y="280608"/>
            <a:ext cx="40631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UTRKA DO PROTEINA</a:t>
            </a:r>
            <a:endParaRPr lang="hr-HR" sz="3200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B141E50B-B09A-AE73-6F91-49864470A902}"/>
              </a:ext>
            </a:extLst>
          </p:cNvPr>
          <p:cNvSpPr txBox="1"/>
          <p:nvPr/>
        </p:nvSpPr>
        <p:spPr>
          <a:xfrm>
            <a:off x="270614" y="3505075"/>
            <a:ext cx="1210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Stanica 1. 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0206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niOkvir 9">
            <a:extLst>
              <a:ext uri="{FF2B5EF4-FFF2-40B4-BE49-F238E27FC236}">
                <a16:creationId xmlns:a16="http://schemas.microsoft.com/office/drawing/2014/main" id="{ECA8D5F3-DF1D-5865-CE73-105A5AA43F2E}"/>
              </a:ext>
            </a:extLst>
          </p:cNvPr>
          <p:cNvSpPr txBox="1"/>
          <p:nvPr/>
        </p:nvSpPr>
        <p:spPr>
          <a:xfrm>
            <a:off x="422574" y="1388869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Stanica 3. </a:t>
            </a:r>
          </a:p>
        </p:txBody>
      </p:sp>
      <p:pic>
        <p:nvPicPr>
          <p:cNvPr id="12" name="Slika 11" descr="Slika na kojoj se prikazuje tekst, papir, papirnati proizvod, rukopis&#10;&#10;Opis je automatski generiran">
            <a:extLst>
              <a:ext uri="{FF2B5EF4-FFF2-40B4-BE49-F238E27FC236}">
                <a16:creationId xmlns:a16="http://schemas.microsoft.com/office/drawing/2014/main" id="{680E9427-62FF-A759-5788-D85D859D1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1717" y="1826642"/>
            <a:ext cx="5272057" cy="4396509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8714A982-CDEB-F7C7-5892-34831FC90466}"/>
              </a:ext>
            </a:extLst>
          </p:cNvPr>
          <p:cNvSpPr txBox="1"/>
          <p:nvPr/>
        </p:nvSpPr>
        <p:spPr>
          <a:xfrm>
            <a:off x="9378495" y="1019537"/>
            <a:ext cx="191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Stanica 4. </a:t>
            </a:r>
          </a:p>
        </p:txBody>
      </p:sp>
      <p:pic>
        <p:nvPicPr>
          <p:cNvPr id="15" name="Slika 14" descr="Slika na kojoj se prikazuje tekst, rukopis, papir, stacionarno&#10;&#10;Opis je automatski generiran">
            <a:extLst>
              <a:ext uri="{FF2B5EF4-FFF2-40B4-BE49-F238E27FC236}">
                <a16:creationId xmlns:a16="http://schemas.microsoft.com/office/drawing/2014/main" id="{F0454DBB-3525-870F-E7BE-1259D3CC0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4" y="1388868"/>
            <a:ext cx="5578763" cy="4154199"/>
          </a:xfrm>
          <a:prstGeom prst="rect">
            <a:avLst/>
          </a:prstGeom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id="{9DC539D5-F779-BEA4-78ED-B45A1E50E884}"/>
              </a:ext>
            </a:extLst>
          </p:cNvPr>
          <p:cNvSpPr/>
          <p:nvPr/>
        </p:nvSpPr>
        <p:spPr>
          <a:xfrm>
            <a:off x="4064450" y="326383"/>
            <a:ext cx="40631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UTRKA DO PROTEINA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81370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niOkvir 9">
            <a:extLst>
              <a:ext uri="{FF2B5EF4-FFF2-40B4-BE49-F238E27FC236}">
                <a16:creationId xmlns:a16="http://schemas.microsoft.com/office/drawing/2014/main" id="{C1B76694-6F70-4554-AD49-00931D6484C3}"/>
              </a:ext>
            </a:extLst>
          </p:cNvPr>
          <p:cNvSpPr txBox="1"/>
          <p:nvPr/>
        </p:nvSpPr>
        <p:spPr>
          <a:xfrm>
            <a:off x="5012847" y="6108154"/>
            <a:ext cx="2166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Virtual Classroom</a:t>
            </a:r>
            <a:r>
              <a:rPr lang="en-GB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hr-H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C5E1D590-8013-45BC-9A93-2E9574391445}"/>
              </a:ext>
            </a:extLst>
          </p:cNvPr>
          <p:cNvSpPr/>
          <p:nvPr/>
        </p:nvSpPr>
        <p:spPr>
          <a:xfrm>
            <a:off x="3052634" y="180459"/>
            <a:ext cx="608673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ESCAPE ROOM – ŠIFRA ZA SREĆU</a:t>
            </a:r>
            <a:endParaRPr lang="hr-HR" sz="32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3ECB1D6-6FD5-30BC-471C-E4587583D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5" y="1101846"/>
            <a:ext cx="4067175" cy="40892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9573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67132AF1-8BFB-442A-999D-A324B9F1389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969" y="1210240"/>
            <a:ext cx="9191625" cy="4652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C1B76694-6F70-4554-AD49-00931D6484C3}"/>
              </a:ext>
            </a:extLst>
          </p:cNvPr>
          <p:cNvSpPr txBox="1"/>
          <p:nvPr/>
        </p:nvSpPr>
        <p:spPr>
          <a:xfrm>
            <a:off x="5012847" y="6108154"/>
            <a:ext cx="21663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Virtual Classroom</a:t>
            </a:r>
            <a:r>
              <a:rPr lang="en-GB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hr-H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C5E1D590-8013-45BC-9A93-2E9574391445}"/>
              </a:ext>
            </a:extLst>
          </p:cNvPr>
          <p:cNvSpPr/>
          <p:nvPr/>
        </p:nvSpPr>
        <p:spPr>
          <a:xfrm>
            <a:off x="3052634" y="180459"/>
            <a:ext cx="608673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ESCAPE ROOM – ŠIFRA ZA SREĆU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210576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7898F18-0185-4A88-B79B-712D0C5C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60" y="1530790"/>
            <a:ext cx="6835218" cy="1611905"/>
          </a:xfrm>
        </p:spPr>
        <p:txBody>
          <a:bodyPr>
            <a:no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deoksiribonukleinska kiselina (DNA) i ribonukleinska kiselina (RNA)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određuju strukturu i funkcioniranje organizma</a:t>
            </a:r>
          </a:p>
          <a:p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polinukleotidne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molekule (građene od manjih monomera)</a:t>
            </a:r>
          </a:p>
        </p:txBody>
      </p:sp>
      <p:pic>
        <p:nvPicPr>
          <p:cNvPr id="2050" name="Picture 2" descr="Dna, Rna, Genes, Blue, Double Helix, Medicine, Life">
            <a:extLst>
              <a:ext uri="{FF2B5EF4-FFF2-40B4-BE49-F238E27FC236}">
                <a16:creationId xmlns:a16="http://schemas.microsoft.com/office/drawing/2014/main" id="{73626A3F-2AF8-4750-B1CB-900EBC56A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922" y="527613"/>
            <a:ext cx="2793694" cy="55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EF3F3203-C833-4ACB-B36E-C4C4924E3CC0}"/>
              </a:ext>
            </a:extLst>
          </p:cNvPr>
          <p:cNvSpPr/>
          <p:nvPr/>
        </p:nvSpPr>
        <p:spPr>
          <a:xfrm>
            <a:off x="313939" y="204447"/>
            <a:ext cx="486543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hr-HR" sz="3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NUKLEINSKE KISELINE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8212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AA49DC-B439-4A06-B48D-9CB405BD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38" y="166132"/>
            <a:ext cx="5935462" cy="668370"/>
          </a:xfrm>
        </p:spPr>
        <p:txBody>
          <a:bodyPr/>
          <a:lstStyle/>
          <a:p>
            <a:r>
              <a:rPr lang="hr-HR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Prilog 3 a. Upute na mom laptopu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2CB24D-7B14-4548-9E11-5C497C3A0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6" y="1012055"/>
            <a:ext cx="11461072" cy="527144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Dragi moji učenici, svi želimo biti sretni. Zar ne?</a:t>
            </a:r>
            <a:endParaRPr lang="hr-HR" sz="8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Baš je lijepo kad nam malo treba za sreću, ali nam i nije baš tako uvijek. Zanimljivo je da svatko od nas u svom genomu (cjelokupna DNA molekula ) ima kod (šifru) za sreću.</a:t>
            </a:r>
            <a:endParaRPr lang="hr-HR" sz="8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Koji je to kod? Baš bi ga bilo zgodno znati</a:t>
            </a: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 Emoji" panose="020B0502040204020203" pitchFamily="34" charset="0"/>
              </a:rPr>
              <a:t>😊</a:t>
            </a:r>
            <a:endParaRPr lang="hr-HR" sz="8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Kako biste aktivirali taj kod u svom genomu, trebate ga pronaći. Pa krenite, evo upute!</a:t>
            </a:r>
            <a:endParaRPr lang="hr-HR" sz="8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Startna pozicija je znanstvenica u vašoj virtualnoj učionici.</a:t>
            </a:r>
            <a:endParaRPr lang="hr-HR" sz="8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Nakon svake aktivnosti pozorno pratite upute kako svoje rješenje upisati u link koji vas vodi korak dalje.</a:t>
            </a:r>
            <a:endParaRPr lang="hr-HR" sz="8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r-HR" sz="8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2a.  </a:t>
            </a:r>
            <a:r>
              <a:rPr lang="hr-HR" sz="8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Prvi zadatak je posložiti slagalicu. Otvorite novu karticu i  RJEŠENJE VAŠE SLAGALICE umetnite u link bit.ly/ESCAPERJEŠENJE.  Napomena, pišite velikim tiskanim slovima (RJEŠENJE: KRATICA MOLEKULE NA HRVATSKOM JEZIKU )</a:t>
            </a:r>
            <a:endParaRPr lang="hr-HR" sz="8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262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52408440-2CCE-430D-8A9B-EF86381052F2}"/>
              </a:ext>
            </a:extLst>
          </p:cNvPr>
          <p:cNvSpPr/>
          <p:nvPr/>
        </p:nvSpPr>
        <p:spPr>
          <a:xfrm>
            <a:off x="517864" y="532732"/>
            <a:ext cx="906114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2b 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Za drugi zadatak su upute na kraju same aktivnosti.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Link je do pola popunjen, ostatak linka je točno </a:t>
            </a:r>
            <a:r>
              <a:rPr lang="hr-HR" sz="2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riješenje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Pazite na velika i mala slova.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 kraju pretrage vraćate se u učionicu, po objašnjenje u knjizi na polici.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Nadam se da ćete uspjeti.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7. 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 zaboravite, molim vas popuniti tablicu procjene na drugom slajdu ove prezentacije.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8. </a:t>
            </a: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Hvala vam. Sretno!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r-HR" sz="2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 učenike koji žele više, poslužite se, materijali su na polici.</a:t>
            </a:r>
            <a:endParaRPr lang="hr-HR" sz="2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7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A1AFA0-17BD-40AE-945A-0050622C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4" y="215799"/>
            <a:ext cx="3593236" cy="593663"/>
          </a:xfrm>
        </p:spPr>
        <p:txBody>
          <a:bodyPr>
            <a:noAutofit/>
          </a:bodyPr>
          <a:lstStyle/>
          <a:p>
            <a:r>
              <a:rPr lang="hr-HR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Prilog 3 b. – Slagalica</a:t>
            </a:r>
            <a:endParaRPr lang="hr-HR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6912C55-F491-4343-AE6B-34A8166F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591" y="1168088"/>
            <a:ext cx="8183702" cy="3370769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F6A8BC8F-DB00-4D51-B218-220829757D49}"/>
              </a:ext>
            </a:extLst>
          </p:cNvPr>
          <p:cNvSpPr txBox="1"/>
          <p:nvPr/>
        </p:nvSpPr>
        <p:spPr>
          <a:xfrm>
            <a:off x="358807" y="5507581"/>
            <a:ext cx="5892553" cy="1056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PUZZLE  </a:t>
            </a:r>
            <a:r>
              <a:rPr lang="hr-HR" sz="20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https://www.jigsawplanet.com/?rc=play&amp;pid=3e79a61dfebc</a:t>
            </a:r>
            <a:endParaRPr lang="hr-HR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293B529-F58E-46A7-B51F-9E3D822C8426}"/>
              </a:ext>
            </a:extLst>
          </p:cNvPr>
          <p:cNvSpPr txBox="1"/>
          <p:nvPr/>
        </p:nvSpPr>
        <p:spPr>
          <a:xfrm>
            <a:off x="413552" y="4983881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1.        </a:t>
            </a:r>
            <a:r>
              <a:rPr lang="hr-HR" sz="20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bit.ly/ESCAPEDNK</a:t>
            </a:r>
            <a:endParaRPr lang="hr-H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94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D4B65B-B5BB-41A7-87D0-5E3F2ABA0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58" y="139822"/>
            <a:ext cx="5527090" cy="674703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Prilog 3 c. - DNA, RNA radni listić </a:t>
            </a:r>
            <a:endParaRPr lang="hr-HR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CF3AD3-82CA-4E22-A6B5-48ED2E413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97" y="2233998"/>
            <a:ext cx="1111410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2.         </a:t>
            </a:r>
            <a:r>
              <a:rPr lang="hr-HR" sz="22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bit.ly/ESCAPEAAA</a:t>
            </a:r>
            <a:endParaRPr lang="hr-HR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4F84EA-F524-42FF-A908-BC90B5620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476" y="139822"/>
            <a:ext cx="6012027" cy="657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29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45E7B8A-2D77-F0FF-1AB7-8599AD77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50"/>
            <a:ext cx="12192000" cy="67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9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3AD330-9164-4D16-8C43-F7C8B0971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26" y="202600"/>
            <a:ext cx="7571174" cy="540397"/>
          </a:xfrm>
        </p:spPr>
        <p:txBody>
          <a:bodyPr>
            <a:noAutofit/>
          </a:bodyPr>
          <a:lstStyle/>
          <a:p>
            <a:r>
              <a:rPr lang="hr-HR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Prilog 3 d.- Time to </a:t>
            </a:r>
            <a:r>
              <a:rPr lang="hr-HR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climb</a:t>
            </a:r>
            <a:r>
              <a:rPr lang="hr-HR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aktivnost </a:t>
            </a:r>
            <a:r>
              <a:rPr lang="hr-HR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Nearpod</a:t>
            </a:r>
            <a:endParaRPr lang="hr-HR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80E9F88-99CB-4A0E-957C-3F67BC38D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757" y="1253331"/>
            <a:ext cx="5796490" cy="4351338"/>
          </a:xfrm>
        </p:spPr>
      </p:pic>
      <p:pic>
        <p:nvPicPr>
          <p:cNvPr id="1025" name="Slika 8">
            <a:extLst>
              <a:ext uri="{FF2B5EF4-FFF2-40B4-BE49-F238E27FC236}">
                <a16:creationId xmlns:a16="http://schemas.microsoft.com/office/drawing/2014/main" id="{00BDD3C6-4A82-4C9E-AC27-A1665CF00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28349" r="21495" b="27881"/>
          <a:stretch>
            <a:fillRect/>
          </a:stretch>
        </p:blipFill>
        <p:spPr bwMode="auto">
          <a:xfrm>
            <a:off x="347708" y="1169094"/>
            <a:ext cx="40001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9CFD261-21F1-478E-BEA6-84139632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7820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5C8FAB2-425A-44DD-9D8C-33D8ED38E13E}"/>
              </a:ext>
            </a:extLst>
          </p:cNvPr>
          <p:cNvSpPr txBox="1"/>
          <p:nvPr/>
        </p:nvSpPr>
        <p:spPr>
          <a:xfrm>
            <a:off x="347708" y="5832229"/>
            <a:ext cx="6094520" cy="399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3.          </a:t>
            </a:r>
            <a:r>
              <a:rPr lang="hr-HR" sz="20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bit.ly/RIBOSOMSKARNK</a:t>
            </a:r>
            <a:endParaRPr lang="hr-HR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109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1FF48D5D-3CA2-4FB4-9291-A304E33FD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734" y="162017"/>
            <a:ext cx="5910432" cy="653396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E0C5F6C-622E-43BA-8567-A819F759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26" y="66583"/>
            <a:ext cx="6071008" cy="612560"/>
          </a:xfrm>
        </p:spPr>
        <p:txBody>
          <a:bodyPr>
            <a:normAutofit fontScale="90000"/>
          </a:bodyPr>
          <a:lstStyle/>
          <a:p>
            <a:r>
              <a:rPr lang="hr-HR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Prilog 3e. – Sinteza proteina, radni listić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87905BD-16E1-430E-8743-4B5D25CA5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2" y="2130641"/>
            <a:ext cx="11114103" cy="42593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4.         </a:t>
            </a:r>
            <a:endParaRPr lang="hr-HR" sz="1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1800" u="sng" dirty="0">
                <a:solidFill>
                  <a:srgbClr val="0563C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bit.ly/EROOMCys-Tyr-Ile-Gln-Asn-Cys-Pro-Leu-Gly</a:t>
            </a:r>
            <a:endParaRPr lang="hr-HR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166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08D1C4-5E6B-4F05-9E92-A8AA7C68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39" y="244510"/>
            <a:ext cx="2961443" cy="59366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POSLJEDNJI KORAK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C10C1D4-3843-40C1-BAC1-2A741D402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</a:rPr>
              <a:t>ili u virtualnoj učionici na polici                                   </a:t>
            </a:r>
            <a:r>
              <a:rPr lang="hr-HR" sz="1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password: </a:t>
            </a:r>
            <a:r>
              <a:rPr lang="hr-HR" sz="1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luckycode</a:t>
            </a:r>
            <a:endParaRPr lang="hr-HR" sz="1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key 5.</a:t>
            </a:r>
            <a:r>
              <a:rPr lang="hr-HR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 Light" panose="020F0302020204030204" pitchFamily="34" charset="0"/>
                <a:hlinkClick r:id="rId2"/>
              </a:rPr>
              <a:t>http://linoit.com/users/marijana1404/canvases/escape%20room%20oxytocin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hr-HR" sz="1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CCE5B86-15D7-482F-96FA-76E20214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3" y="1253216"/>
            <a:ext cx="12192000" cy="333692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9000C6E-BB0C-4C7F-9EEA-457F53698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808" y="4264240"/>
            <a:ext cx="23145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22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D7A61D-E817-4792-A660-9ED300F3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746F945-540C-4EF2-B37C-A45E08509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7F1B7C-0166-4140-9D6E-CCAB8577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121920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25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71AFC6-5A5C-413C-80E5-9974D338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39" y="285226"/>
            <a:ext cx="4941163" cy="549275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</a:rPr>
              <a:t>KLJUČEVI ŠIFRE ZA SREĆU</a:t>
            </a: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2BCBF538-A915-4BC4-8C18-FA9F6185A1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2603554"/>
              </p:ext>
            </p:extLst>
          </p:nvPr>
        </p:nvGraphicFramePr>
        <p:xfrm>
          <a:off x="609600" y="1690689"/>
          <a:ext cx="10744200" cy="4074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2100">
                  <a:extLst>
                    <a:ext uri="{9D8B030D-6E8A-4147-A177-3AD203B41FA5}">
                      <a16:colId xmlns:a16="http://schemas.microsoft.com/office/drawing/2014/main" val="193259093"/>
                    </a:ext>
                  </a:extLst>
                </a:gridCol>
                <a:gridCol w="5372100">
                  <a:extLst>
                    <a:ext uri="{9D8B030D-6E8A-4147-A177-3AD203B41FA5}">
                      <a16:colId xmlns:a16="http://schemas.microsoft.com/office/drawing/2014/main" val="1971203018"/>
                    </a:ext>
                  </a:extLst>
                </a:gridCol>
              </a:tblGrid>
              <a:tr h="560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PUZZLE </a:t>
                      </a:r>
                      <a:r>
                        <a:rPr lang="hr-HR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hr-HR" sz="1200" u="sng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2"/>
                        </a:rPr>
                        <a:t>https://www.jigsawplanet.com/?rc=play&amp;pid=3e79a61dfebc</a:t>
                      </a:r>
                      <a:endParaRPr lang="hr-H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Key 1.        </a:t>
                      </a:r>
                      <a:r>
                        <a:rPr lang="hr-HR" sz="1200" u="sng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3"/>
                        </a:rPr>
                        <a:t>https://bit.ly/ESCAPEDNK</a:t>
                      </a:r>
                      <a:endParaRPr lang="hr-H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291061"/>
                  </a:ext>
                </a:extLst>
              </a:tr>
              <a:tr h="560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Key 2.         </a:t>
                      </a:r>
                      <a:r>
                        <a:rPr lang="hr-HR" sz="1200" u="sng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4"/>
                        </a:rPr>
                        <a:t>https://bit.ly/ESCAPEAAA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2263915"/>
                  </a:ext>
                </a:extLst>
              </a:tr>
              <a:tr h="885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Key 3.          </a:t>
                      </a:r>
                      <a:r>
                        <a:rPr lang="hr-HR" sz="1200" u="sng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5"/>
                        </a:rPr>
                        <a:t>https://bit.ly/RIBOSOMSKARNK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200" u="none" strike="noStrike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727830"/>
                  </a:ext>
                </a:extLst>
              </a:tr>
              <a:tr h="1211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Key 4.          </a:t>
                      </a:r>
                      <a:r>
                        <a:rPr lang="hr-HR" sz="1200" u="sng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6"/>
                        </a:rPr>
                        <a:t>https://bit.ly/EROOMCys-Tyr-Ile-Gln-Asn-Cys-Pro-Leu-Gly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Password: LUCKYCODE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547024"/>
                  </a:ext>
                </a:extLst>
              </a:tr>
              <a:tr h="639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Key 5.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u="sng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7"/>
                        </a:rPr>
                        <a:t>http://linoit.com/users/Marijana1404/canvases/Escape%20Room%20Oxytocin</a:t>
                      </a: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hr-HR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2410574"/>
                  </a:ext>
                </a:extLst>
              </a:tr>
              <a:tr h="2165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2061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16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FE66965-8FA2-4D61-9AFE-9FE50BB00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97" y="1084928"/>
            <a:ext cx="6153704" cy="2344072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otkrivena 1953. godine (Watson i Crick)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gradi gene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dvostruka uzvojnica /zavojnica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2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polinukleotidna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lanca </a:t>
            </a:r>
          </a:p>
          <a:p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nukleotid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– osnovna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gradivna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jedinica DNA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565D4BD-C74B-430C-B65B-7A9E680D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21" y="199434"/>
            <a:ext cx="7450928" cy="604336"/>
          </a:xfrm>
          <a:solidFill>
            <a:schemeClr val="accent5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3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DNA – deoksiribonukleinska kiselina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4DC2ABB-166E-4652-9745-1AE46FD4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899" y="1007874"/>
            <a:ext cx="1978259" cy="495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4A0A4745-4798-472C-ACB7-E7785952E45E}"/>
              </a:ext>
            </a:extLst>
          </p:cNvPr>
          <p:cNvSpPr txBox="1"/>
          <p:nvPr/>
        </p:nvSpPr>
        <p:spPr>
          <a:xfrm>
            <a:off x="7634797" y="6018988"/>
            <a:ext cx="4487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Izvor: 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4"/>
              </a:rPr>
              <a:t>https://upload.wikimedia.org/wikipedia/commons/f/f0/DNA_Overview.png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Michael </a:t>
            </a: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Ströck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(</a:t>
            </a: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mstroeck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), CC BY-SA 3.0 &lt;http://creativecommons.org/licenses/by-sa/3.0/&gt;, via Wikimedia Commons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A2E448A5-9223-47D6-B202-4E7912CE282C}"/>
              </a:ext>
            </a:extLst>
          </p:cNvPr>
          <p:cNvSpPr txBox="1"/>
          <p:nvPr/>
        </p:nvSpPr>
        <p:spPr>
          <a:xfrm>
            <a:off x="1065496" y="6222749"/>
            <a:ext cx="53534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Izvor: 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5"/>
              </a:rPr>
              <a:t>https://upload.wikimedia.org/wikipedia/commons/d/d3/0322_DNA_Nucleotides.jpg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OpenStax, CC BY 4.0 &lt;https://creativecommons.org/licenses/by/4.0&gt;, via Wikimedia Commons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EDB61C47-68D5-422A-A16D-D5BF9A0F5C47}"/>
              </a:ext>
            </a:extLst>
          </p:cNvPr>
          <p:cNvGrpSpPr/>
          <p:nvPr/>
        </p:nvGrpSpPr>
        <p:grpSpPr>
          <a:xfrm>
            <a:off x="1608842" y="3429000"/>
            <a:ext cx="4487158" cy="2767202"/>
            <a:chOff x="2660862" y="2833827"/>
            <a:chExt cx="5415502" cy="354675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CB1C6EBE-B156-447E-B82B-8E808EF342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13" r="20555"/>
            <a:stretch/>
          </p:blipFill>
          <p:spPr bwMode="auto">
            <a:xfrm>
              <a:off x="2660862" y="2833827"/>
              <a:ext cx="5415502" cy="3304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kstniOkvir 17">
              <a:extLst>
                <a:ext uri="{FF2B5EF4-FFF2-40B4-BE49-F238E27FC236}">
                  <a16:creationId xmlns:a16="http://schemas.microsoft.com/office/drawing/2014/main" id="{DE28A3A5-1FE4-4687-B934-03DDFD1C7CAD}"/>
                </a:ext>
              </a:extLst>
            </p:cNvPr>
            <p:cNvSpPr txBox="1"/>
            <p:nvPr/>
          </p:nvSpPr>
          <p:spPr>
            <a:xfrm>
              <a:off x="2660862" y="5150762"/>
              <a:ext cx="1141210" cy="473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FOSFAT</a:t>
              </a:r>
            </a:p>
          </p:txBody>
        </p:sp>
        <p:sp>
          <p:nvSpPr>
            <p:cNvPr id="19" name="TekstniOkvir 18">
              <a:extLst>
                <a:ext uri="{FF2B5EF4-FFF2-40B4-BE49-F238E27FC236}">
                  <a16:creationId xmlns:a16="http://schemas.microsoft.com/office/drawing/2014/main" id="{92374C1B-EA89-4135-878A-5D2F1F763025}"/>
                </a:ext>
              </a:extLst>
            </p:cNvPr>
            <p:cNvSpPr txBox="1"/>
            <p:nvPr/>
          </p:nvSpPr>
          <p:spPr>
            <a:xfrm>
              <a:off x="4443744" y="5907204"/>
              <a:ext cx="1010274" cy="473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ŠEĆER</a:t>
              </a:r>
            </a:p>
          </p:txBody>
        </p:sp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8D973ED5-D3A5-49FF-BDAF-288ADE06814E}"/>
                </a:ext>
              </a:extLst>
            </p:cNvPr>
            <p:cNvSpPr txBox="1"/>
            <p:nvPr/>
          </p:nvSpPr>
          <p:spPr>
            <a:xfrm>
              <a:off x="5662708" y="4420158"/>
              <a:ext cx="2055756" cy="473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DUŠIČNA BAZA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0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50F8CB59-A45A-484F-B2F6-136DA92A1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7010" r="1175" b="59405"/>
          <a:stretch/>
        </p:blipFill>
        <p:spPr bwMode="auto">
          <a:xfrm>
            <a:off x="1216498" y="3098917"/>
            <a:ext cx="3421377" cy="286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C1811768-86B1-4CDF-9E43-DF1DE573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215" y="79098"/>
            <a:ext cx="4060744" cy="73529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 anchorCtr="0">
            <a:normAutofit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DUŠIČNE BAZE</a:t>
            </a:r>
          </a:p>
        </p:txBody>
      </p:sp>
      <p:cxnSp>
        <p:nvCxnSpPr>
          <p:cNvPr id="5" name="Ravni poveznik 4">
            <a:extLst>
              <a:ext uri="{FF2B5EF4-FFF2-40B4-BE49-F238E27FC236}">
                <a16:creationId xmlns:a16="http://schemas.microsoft.com/office/drawing/2014/main" id="{F678DC8A-93EC-4882-9074-ED6337AC2F54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035587" y="814388"/>
            <a:ext cx="0" cy="85967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vni poveznik 6">
            <a:extLst>
              <a:ext uri="{FF2B5EF4-FFF2-40B4-BE49-F238E27FC236}">
                <a16:creationId xmlns:a16="http://schemas.microsoft.com/office/drawing/2014/main" id="{E933FC17-CA7D-4850-B296-DAF7B8E1D3B0}"/>
              </a:ext>
            </a:extLst>
          </p:cNvPr>
          <p:cNvCxnSpPr>
            <a:cxnSpLocks/>
          </p:cNvCxnSpPr>
          <p:nvPr/>
        </p:nvCxnSpPr>
        <p:spPr>
          <a:xfrm flipH="1">
            <a:off x="2518528" y="1674058"/>
            <a:ext cx="71549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9F7A6EAC-9714-4458-8677-FD599B17483C}"/>
              </a:ext>
            </a:extLst>
          </p:cNvPr>
          <p:cNvCxnSpPr/>
          <p:nvPr/>
        </p:nvCxnSpPr>
        <p:spPr>
          <a:xfrm flipH="1">
            <a:off x="9659284" y="1674058"/>
            <a:ext cx="1" cy="6033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FCECCF9F-EED8-4A7A-A4F8-FFA2467A93BE}"/>
              </a:ext>
            </a:extLst>
          </p:cNvPr>
          <p:cNvCxnSpPr/>
          <p:nvPr/>
        </p:nvCxnSpPr>
        <p:spPr>
          <a:xfrm flipH="1">
            <a:off x="2532715" y="1674058"/>
            <a:ext cx="1" cy="6033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Naslov 2">
            <a:extLst>
              <a:ext uri="{FF2B5EF4-FFF2-40B4-BE49-F238E27FC236}">
                <a16:creationId xmlns:a16="http://schemas.microsoft.com/office/drawing/2014/main" id="{EF5546E2-FEEF-43F7-9AF3-E265351FC0AB}"/>
              </a:ext>
            </a:extLst>
          </p:cNvPr>
          <p:cNvSpPr txBox="1">
            <a:spLocks/>
          </p:cNvSpPr>
          <p:nvPr/>
        </p:nvSpPr>
        <p:spPr>
          <a:xfrm>
            <a:off x="854350" y="2284093"/>
            <a:ext cx="3356729" cy="7352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PURINSKE BAZE</a:t>
            </a:r>
          </a:p>
        </p:txBody>
      </p:sp>
      <p:sp>
        <p:nvSpPr>
          <p:cNvPr id="15" name="Naslov 2">
            <a:extLst>
              <a:ext uri="{FF2B5EF4-FFF2-40B4-BE49-F238E27FC236}">
                <a16:creationId xmlns:a16="http://schemas.microsoft.com/office/drawing/2014/main" id="{447D6159-C315-4E57-8D06-12E76B54C350}"/>
              </a:ext>
            </a:extLst>
          </p:cNvPr>
          <p:cNvSpPr txBox="1">
            <a:spLocks/>
          </p:cNvSpPr>
          <p:nvPr/>
        </p:nvSpPr>
        <p:spPr>
          <a:xfrm>
            <a:off x="7851301" y="2284093"/>
            <a:ext cx="3615966" cy="73529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0" tIns="0" rIns="0" bIns="0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PIRIMIDINSKE BAZE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7D2CF4F-7779-4B8C-A4A7-5929D359B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8" r="9261" b="19515"/>
          <a:stretch/>
        </p:blipFill>
        <p:spPr bwMode="auto">
          <a:xfrm>
            <a:off x="8268937" y="3063497"/>
            <a:ext cx="3250966" cy="28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95964CA1-72B0-41C1-B91A-78F8EC7D21BE}"/>
              </a:ext>
            </a:extLst>
          </p:cNvPr>
          <p:cNvSpPr txBox="1"/>
          <p:nvPr/>
        </p:nvSpPr>
        <p:spPr>
          <a:xfrm>
            <a:off x="132344" y="4845854"/>
            <a:ext cx="10068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GVANIN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8E467D28-D991-473B-8967-BDAF9F3335D3}"/>
              </a:ext>
            </a:extLst>
          </p:cNvPr>
          <p:cNvSpPr txBox="1"/>
          <p:nvPr/>
        </p:nvSpPr>
        <p:spPr>
          <a:xfrm>
            <a:off x="111061" y="3545630"/>
            <a:ext cx="10005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ADENIN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708F2563-01F9-417A-8AC6-CCC9448889BD}"/>
              </a:ext>
            </a:extLst>
          </p:cNvPr>
          <p:cNvSpPr txBox="1"/>
          <p:nvPr/>
        </p:nvSpPr>
        <p:spPr>
          <a:xfrm>
            <a:off x="7326362" y="4845854"/>
            <a:ext cx="887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TIMIN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35A17F9F-224D-4129-B35C-09B2F14E8F06}"/>
              </a:ext>
            </a:extLst>
          </p:cNvPr>
          <p:cNvSpPr txBox="1"/>
          <p:nvPr/>
        </p:nvSpPr>
        <p:spPr>
          <a:xfrm>
            <a:off x="7191824" y="3545630"/>
            <a:ext cx="10215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CITOZIN</a:t>
            </a: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D200C01E-BCA3-455A-A8F1-36F2D4411304}"/>
              </a:ext>
            </a:extLst>
          </p:cNvPr>
          <p:cNvSpPr txBox="1"/>
          <p:nvPr/>
        </p:nvSpPr>
        <p:spPr>
          <a:xfrm>
            <a:off x="3387368" y="6448466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Izvor: 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4"/>
              </a:rPr>
              <a:t>https://upload.wikimedia.org/wikipedia/commons/d/d6/Purine_and_Pyrimidine.png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Blausen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, CC BY-SA 4.0 &lt;https://creativecommons.org/licenses/by-sa/4.0&gt;, via Wikimedia Commons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8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A44A6F6-B1F9-46F3-B8DC-E9785880E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4" y="1489977"/>
            <a:ext cx="4085547" cy="3707970"/>
          </a:xfrm>
        </p:spPr>
        <p:txBody>
          <a:bodyPr>
            <a:noAutofit/>
          </a:bodyPr>
          <a:lstStyle/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dvostruka uzvojnica – dva </a:t>
            </a:r>
            <a:r>
              <a:rPr lang="hr-HR" sz="22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antiparalelna</a:t>
            </a:r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</a:t>
            </a:r>
            <a:r>
              <a:rPr lang="hr-HR" sz="22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polinukleotidna</a:t>
            </a:r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lanca</a:t>
            </a:r>
          </a:p>
          <a:p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novi nukleotidi vežu se na hidroksilnu skupinu na 3. C atomu šećera (3' kraj)</a:t>
            </a:r>
          </a:p>
          <a:p>
            <a:r>
              <a:rPr lang="hr-HR" sz="22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polinukleotidni</a:t>
            </a:r>
            <a:r>
              <a:rPr lang="hr-HR" sz="2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lanac raste od 5’ prema 3’ kraju</a:t>
            </a:r>
          </a:p>
          <a:p>
            <a:r>
              <a:rPr lang="hr-HR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adenin</a:t>
            </a:r>
            <a:r>
              <a:rPr lang="hr-HR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se uvijek sparuje s </a:t>
            </a:r>
            <a:r>
              <a:rPr lang="hr-HR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timinom</a:t>
            </a:r>
            <a:r>
              <a:rPr lang="hr-HR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, a </a:t>
            </a:r>
            <a:r>
              <a:rPr lang="hr-HR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gvanin</a:t>
            </a:r>
            <a:r>
              <a:rPr lang="hr-HR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s </a:t>
            </a:r>
            <a:r>
              <a:rPr lang="hr-HR" sz="2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citozinom</a:t>
            </a:r>
            <a:r>
              <a:rPr lang="hr-HR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7B9183D-E10E-44C5-B6CB-BB25CFBC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895" y="161940"/>
            <a:ext cx="10227075" cy="612093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hr-HR" sz="32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POVEZIVANJE NUKLEOTIDA U POLINUKLEOTIDNU UZVOJNICU</a:t>
            </a:r>
          </a:p>
        </p:txBody>
      </p:sp>
      <p:grpSp>
        <p:nvGrpSpPr>
          <p:cNvPr id="19" name="Grupa 18">
            <a:extLst>
              <a:ext uri="{FF2B5EF4-FFF2-40B4-BE49-F238E27FC236}">
                <a16:creationId xmlns:a16="http://schemas.microsoft.com/office/drawing/2014/main" id="{5C20D5EB-E109-4384-9B69-A45ECBA08E31}"/>
              </a:ext>
            </a:extLst>
          </p:cNvPr>
          <p:cNvGrpSpPr/>
          <p:nvPr/>
        </p:nvGrpSpPr>
        <p:grpSpPr>
          <a:xfrm>
            <a:off x="3983893" y="1394871"/>
            <a:ext cx="8015595" cy="4832131"/>
            <a:chOff x="4130360" y="1744982"/>
            <a:chExt cx="8015595" cy="483213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4800F646-DF27-4709-A15A-C4844EFBD3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36"/>
            <a:stretch/>
          </p:blipFill>
          <p:spPr bwMode="auto">
            <a:xfrm>
              <a:off x="4203313" y="1837573"/>
              <a:ext cx="7835040" cy="402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niOkvir 6">
              <a:extLst>
                <a:ext uri="{FF2B5EF4-FFF2-40B4-BE49-F238E27FC236}">
                  <a16:creationId xmlns:a16="http://schemas.microsoft.com/office/drawing/2014/main" id="{4F5D6256-DA97-451A-9AEA-2F564A07BE24}"/>
                </a:ext>
              </a:extLst>
            </p:cNvPr>
            <p:cNvSpPr txBox="1"/>
            <p:nvPr/>
          </p:nvSpPr>
          <p:spPr>
            <a:xfrm>
              <a:off x="4130360" y="6177003"/>
              <a:ext cx="57021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10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Izvor: </a:t>
              </a:r>
              <a:r>
                <a:rPr lang="hr-HR" sz="10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  <a:hlinkClick r:id="rId3"/>
                </a:rPr>
                <a:t>https://upload.wikimedia.org/wikipedia/commons/d/d3/0322_DNA_Nucleotides.jpg</a:t>
              </a:r>
              <a:endPara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  <a:p>
              <a:r>
                <a:rPr lang="en-US" sz="10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OpenStax, CC BY 4.0 &lt;https://creativecommons.org/licenses/by/4.0&gt;, via Wikimedia Commons</a:t>
              </a:r>
              <a:endPara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8" name="TekstniOkvir 7">
              <a:extLst>
                <a:ext uri="{FF2B5EF4-FFF2-40B4-BE49-F238E27FC236}">
                  <a16:creationId xmlns:a16="http://schemas.microsoft.com/office/drawing/2014/main" id="{A602D740-537F-41C2-A6C0-20D038FC7EC1}"/>
                </a:ext>
              </a:extLst>
            </p:cNvPr>
            <p:cNvSpPr txBox="1"/>
            <p:nvPr/>
          </p:nvSpPr>
          <p:spPr>
            <a:xfrm>
              <a:off x="5179525" y="2053050"/>
              <a:ext cx="15490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r-HR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Dušične baze:</a:t>
              </a:r>
            </a:p>
          </p:txBody>
        </p:sp>
        <p:sp>
          <p:nvSpPr>
            <p:cNvPr id="11" name="TekstniOkvir 10">
              <a:extLst>
                <a:ext uri="{FF2B5EF4-FFF2-40B4-BE49-F238E27FC236}">
                  <a16:creationId xmlns:a16="http://schemas.microsoft.com/office/drawing/2014/main" id="{0BB25C2E-951C-4C01-8783-05CBAB3CB553}"/>
                </a:ext>
              </a:extLst>
            </p:cNvPr>
            <p:cNvSpPr txBox="1"/>
            <p:nvPr/>
          </p:nvSpPr>
          <p:spPr>
            <a:xfrm>
              <a:off x="5979440" y="2891374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gvanin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0" name="TekstniOkvir 9">
              <a:extLst>
                <a:ext uri="{FF2B5EF4-FFF2-40B4-BE49-F238E27FC236}">
                  <a16:creationId xmlns:a16="http://schemas.microsoft.com/office/drawing/2014/main" id="{11A82592-B542-48D2-92D8-C8721AAEC539}"/>
                </a:ext>
              </a:extLst>
            </p:cNvPr>
            <p:cNvSpPr txBox="1"/>
            <p:nvPr/>
          </p:nvSpPr>
          <p:spPr>
            <a:xfrm>
              <a:off x="5979441" y="2618082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timin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9" name="TekstniOkvir 8">
              <a:extLst>
                <a:ext uri="{FF2B5EF4-FFF2-40B4-BE49-F238E27FC236}">
                  <a16:creationId xmlns:a16="http://schemas.microsoft.com/office/drawing/2014/main" id="{049B8707-4E83-4FD3-B769-1615328ADEEF}"/>
                </a:ext>
              </a:extLst>
            </p:cNvPr>
            <p:cNvSpPr txBox="1"/>
            <p:nvPr/>
          </p:nvSpPr>
          <p:spPr>
            <a:xfrm>
              <a:off x="6004407" y="2352681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adenin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2" name="TekstniOkvir 11">
              <a:extLst>
                <a:ext uri="{FF2B5EF4-FFF2-40B4-BE49-F238E27FC236}">
                  <a16:creationId xmlns:a16="http://schemas.microsoft.com/office/drawing/2014/main" id="{730C6403-72BC-43B4-9165-E639F9F0F457}"/>
                </a:ext>
              </a:extLst>
            </p:cNvPr>
            <p:cNvSpPr txBox="1"/>
            <p:nvPr/>
          </p:nvSpPr>
          <p:spPr>
            <a:xfrm>
              <a:off x="5979440" y="3196151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citozin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3" name="TekstniOkvir 12">
              <a:extLst>
                <a:ext uri="{FF2B5EF4-FFF2-40B4-BE49-F238E27FC236}">
                  <a16:creationId xmlns:a16="http://schemas.microsoft.com/office/drawing/2014/main" id="{1B9B494C-642F-4BF0-8B90-0774BD9B6E06}"/>
                </a:ext>
              </a:extLst>
            </p:cNvPr>
            <p:cNvSpPr txBox="1"/>
            <p:nvPr/>
          </p:nvSpPr>
          <p:spPr>
            <a:xfrm>
              <a:off x="8120834" y="4660644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gvanin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4" name="TekstniOkvir 13">
              <a:extLst>
                <a:ext uri="{FF2B5EF4-FFF2-40B4-BE49-F238E27FC236}">
                  <a16:creationId xmlns:a16="http://schemas.microsoft.com/office/drawing/2014/main" id="{88C1CD53-D0FC-4201-8219-CD0ABA5A8523}"/>
                </a:ext>
              </a:extLst>
            </p:cNvPr>
            <p:cNvSpPr txBox="1"/>
            <p:nvPr/>
          </p:nvSpPr>
          <p:spPr>
            <a:xfrm>
              <a:off x="10090822" y="4407106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citozin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5" name="TekstniOkvir 14">
              <a:extLst>
                <a:ext uri="{FF2B5EF4-FFF2-40B4-BE49-F238E27FC236}">
                  <a16:creationId xmlns:a16="http://schemas.microsoft.com/office/drawing/2014/main" id="{5F9E21FE-F703-4FD3-ABA1-5AB20EA5783D}"/>
                </a:ext>
              </a:extLst>
            </p:cNvPr>
            <p:cNvSpPr txBox="1"/>
            <p:nvPr/>
          </p:nvSpPr>
          <p:spPr>
            <a:xfrm>
              <a:off x="9607248" y="1953712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adenin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6" name="TekstniOkvir 15">
              <a:extLst>
                <a:ext uri="{FF2B5EF4-FFF2-40B4-BE49-F238E27FC236}">
                  <a16:creationId xmlns:a16="http://schemas.microsoft.com/office/drawing/2014/main" id="{D74ECE77-3A80-4AA9-B2EA-B105C088B877}"/>
                </a:ext>
              </a:extLst>
            </p:cNvPr>
            <p:cNvSpPr txBox="1"/>
            <p:nvPr/>
          </p:nvSpPr>
          <p:spPr>
            <a:xfrm>
              <a:off x="7671740" y="2083536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 err="1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timin</a:t>
              </a:r>
              <a:endParaRPr lang="hr-HR" sz="1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endParaRPr>
            </a:p>
          </p:txBody>
        </p:sp>
        <p:sp>
          <p:nvSpPr>
            <p:cNvPr id="17" name="TekstniOkvir 16">
              <a:extLst>
                <a:ext uri="{FF2B5EF4-FFF2-40B4-BE49-F238E27FC236}">
                  <a16:creationId xmlns:a16="http://schemas.microsoft.com/office/drawing/2014/main" id="{FE687E92-6D42-4278-9C45-1B1EB090B2C6}"/>
                </a:ext>
              </a:extLst>
            </p:cNvPr>
            <p:cNvSpPr txBox="1"/>
            <p:nvPr/>
          </p:nvSpPr>
          <p:spPr>
            <a:xfrm>
              <a:off x="8120833" y="1744982"/>
              <a:ext cx="150724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vodikove veze</a:t>
              </a:r>
            </a:p>
          </p:txBody>
        </p:sp>
        <p:sp>
          <p:nvSpPr>
            <p:cNvPr id="20" name="TekstniOkvir 19">
              <a:extLst>
                <a:ext uri="{FF2B5EF4-FFF2-40B4-BE49-F238E27FC236}">
                  <a16:creationId xmlns:a16="http://schemas.microsoft.com/office/drawing/2014/main" id="{6F71FAA5-E6A7-46F8-81CD-0A27C5DDEA49}"/>
                </a:ext>
              </a:extLst>
            </p:cNvPr>
            <p:cNvSpPr txBox="1"/>
            <p:nvPr/>
          </p:nvSpPr>
          <p:spPr>
            <a:xfrm>
              <a:off x="6728539" y="5299106"/>
              <a:ext cx="183352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veza šećer-fosfat</a:t>
              </a:r>
            </a:p>
            <a:p>
              <a:endParaRPr lang="hr-HR" sz="16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1" name="TekstniOkvir 20">
              <a:extLst>
                <a:ext uri="{FF2B5EF4-FFF2-40B4-BE49-F238E27FC236}">
                  <a16:creationId xmlns:a16="http://schemas.microsoft.com/office/drawing/2014/main" id="{D93E6F48-0735-429E-AE7C-865253798FA6}"/>
                </a:ext>
              </a:extLst>
            </p:cNvPr>
            <p:cNvSpPr txBox="1"/>
            <p:nvPr/>
          </p:nvSpPr>
          <p:spPr>
            <a:xfrm>
              <a:off x="10312430" y="5244222"/>
              <a:ext cx="183352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veza šećer-fosfat</a:t>
              </a:r>
            </a:p>
            <a:p>
              <a:endParaRPr lang="hr-HR" sz="16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2" name="TekstniOkvir 21">
              <a:extLst>
                <a:ext uri="{FF2B5EF4-FFF2-40B4-BE49-F238E27FC236}">
                  <a16:creationId xmlns:a16="http://schemas.microsoft.com/office/drawing/2014/main" id="{5CFC1538-8B9D-4A86-A57F-6328A7206E52}"/>
                </a:ext>
              </a:extLst>
            </p:cNvPr>
            <p:cNvSpPr txBox="1"/>
            <p:nvPr/>
          </p:nvSpPr>
          <p:spPr>
            <a:xfrm>
              <a:off x="9091437" y="5295767"/>
              <a:ext cx="8981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baze</a:t>
              </a:r>
            </a:p>
          </p:txBody>
        </p:sp>
        <p:sp>
          <p:nvSpPr>
            <p:cNvPr id="23" name="TekstniOkvir 22">
              <a:extLst>
                <a:ext uri="{FF2B5EF4-FFF2-40B4-BE49-F238E27FC236}">
                  <a16:creationId xmlns:a16="http://schemas.microsoft.com/office/drawing/2014/main" id="{48AEF2DF-74D4-4768-B24E-1B0DA3D7BDA0}"/>
                </a:ext>
              </a:extLst>
            </p:cNvPr>
            <p:cNvSpPr txBox="1"/>
            <p:nvPr/>
          </p:nvSpPr>
          <p:spPr>
            <a:xfrm>
              <a:off x="5740317" y="4054143"/>
              <a:ext cx="12409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parovi baza</a:t>
              </a:r>
            </a:p>
          </p:txBody>
        </p:sp>
        <p:sp>
          <p:nvSpPr>
            <p:cNvPr id="24" name="TekstniOkvir 23">
              <a:extLst>
                <a:ext uri="{FF2B5EF4-FFF2-40B4-BE49-F238E27FC236}">
                  <a16:creationId xmlns:a16="http://schemas.microsoft.com/office/drawing/2014/main" id="{4DC42278-D52B-4057-900F-BDFF35D63DD8}"/>
                </a:ext>
              </a:extLst>
            </p:cNvPr>
            <p:cNvSpPr txBox="1"/>
            <p:nvPr/>
          </p:nvSpPr>
          <p:spPr>
            <a:xfrm>
              <a:off x="5771085" y="4576383"/>
              <a:ext cx="92836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r-HR" sz="1600" dirty="0">
                  <a:latin typeface="Cambria" panose="02040503050406030204" pitchFamily="18" charset="0"/>
                  <a:ea typeface="Cambria" panose="02040503050406030204" pitchFamily="18" charset="0"/>
                  <a:cs typeface="Segoe UI Semilight" panose="020B0402040204020203" pitchFamily="34" charset="0"/>
                </a:rPr>
                <a:t>veza šećer-fosfat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02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45FEEDF-1750-4615-9748-250CD59A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86" y="1725750"/>
            <a:ext cx="6104138" cy="1851951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pohranjivanje informacija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sposobnost udvostručavanja (replikacije)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stabilnost strukture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mogućnost promjene (mutacije)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7E1AB114-A5C4-43D6-8202-6673E84C0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86" y="414909"/>
            <a:ext cx="4852385" cy="65928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3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Svojstva molekule DNA: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2C8F193-2F7D-4266-B1B0-E7A696439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89" y="318425"/>
            <a:ext cx="3147354" cy="51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AFDAE5D-87F2-45D6-BE37-27FD52CFF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64" y="1444016"/>
            <a:ext cx="6832530" cy="4122209"/>
          </a:xfrm>
        </p:spPr>
        <p:txBody>
          <a:bodyPr>
            <a:normAutofit/>
          </a:bodyPr>
          <a:lstStyle/>
          <a:p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polinukleotidni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lanac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razlikuje se od DNA po sljedećim karakteristikama:</a:t>
            </a:r>
          </a:p>
          <a:p>
            <a:pPr marL="514350" indent="-514350">
              <a:buAutoNum type="arabicPeriod"/>
            </a:pP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jednolančana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je molekula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umjesto baze </a:t>
            </a:r>
            <a:r>
              <a:rPr lang="hr-HR" sz="2400" b="1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timina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nalazi se baza </a:t>
            </a:r>
            <a:r>
              <a:rPr lang="hr-HR" sz="2400" b="1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uracil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šećer u RNA je riboza koja na 2. C atomu ima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hidroksilnu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skupinu </a:t>
            </a:r>
          </a:p>
          <a:p>
            <a:r>
              <a:rPr lang="hr-HR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postoje 3 različite vrste molekule RNA: rRna, mRNA, tRNA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AFBACFE-FAAB-4CAB-ADA2-F38933D6D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4" y="282264"/>
            <a:ext cx="6042726" cy="649891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3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RNA – ribonukleinska kiselina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2E29A0B-FD1D-4BCD-A65A-134B7462A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521" y="745724"/>
            <a:ext cx="3317458" cy="51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1984774-DC2F-4651-A930-F824854DEDFC}"/>
              </a:ext>
            </a:extLst>
          </p:cNvPr>
          <p:cNvSpPr txBox="1"/>
          <p:nvPr/>
        </p:nvSpPr>
        <p:spPr>
          <a:xfrm>
            <a:off x="7402372" y="5997758"/>
            <a:ext cx="41077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Izvor: 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3"/>
              </a:rPr>
              <a:t>https://upload.wikimedia.org/wikipedia/commons/9/9e/L-RNA3D.png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S. </a:t>
            </a:r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Jähnichen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, CC BY-SA 3.0 &lt;https://creativecommons.org/licenses/by-sa/3.0&gt;, via Wikimedia Commons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1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288179" y="1217041"/>
            <a:ext cx="5349536" cy="281975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redoslijed </a:t>
            </a:r>
            <a:r>
              <a:rPr lang="hr-HR" sz="2400" b="1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nukleotida</a:t>
            </a:r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u DNA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molekuli određuje </a:t>
            </a:r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redoslijed aminokiselina 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u proteinu</a:t>
            </a:r>
          </a:p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geni određuju strukturu proteina (poredak aminokiselina u proteinu)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05540" y="247795"/>
            <a:ext cx="4151050" cy="613339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hr-HR" sz="36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GENSKI KOD/ŠIFRA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44" y="738187"/>
            <a:ext cx="6448425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5428795" y="6354087"/>
            <a:ext cx="6104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Izvor: </a:t>
            </a:r>
            <a:r>
              <a:rPr lang="hr-HR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3"/>
              </a:rPr>
              <a:t>https://upload.wikimedia.org/wikipedia/commons/2/27/Gene_Intron_Exon_nb.svg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  <a:p>
            <a:r>
              <a:rPr lang="en-US" sz="10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Smedlib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, CC BY-SA 4.0 &lt;https://creativecommons.org/licenses/by-sa/4.0&gt;, via Wikimedia Commons</a:t>
            </a:r>
            <a:endParaRPr lang="hr-HR" sz="10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5227482" y="3418570"/>
            <a:ext cx="7978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GEN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5998346" y="1797468"/>
            <a:ext cx="716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6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ekson</a:t>
            </a:r>
            <a:endParaRPr lang="hr-HR" sz="16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7109871" y="4588686"/>
            <a:ext cx="7824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16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ekson</a:t>
            </a:r>
            <a:endParaRPr lang="hr-HR" sz="16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234159" y="5306086"/>
            <a:ext cx="3847648" cy="400110"/>
          </a:xfrm>
          <a:custGeom>
            <a:avLst/>
            <a:gdLst>
              <a:gd name="connsiteX0" fmla="*/ 0 w 3847648"/>
              <a:gd name="connsiteY0" fmla="*/ 0 h 400110"/>
              <a:gd name="connsiteX1" fmla="*/ 549664 w 3847648"/>
              <a:gd name="connsiteY1" fmla="*/ 0 h 400110"/>
              <a:gd name="connsiteX2" fmla="*/ 1099328 w 3847648"/>
              <a:gd name="connsiteY2" fmla="*/ 0 h 400110"/>
              <a:gd name="connsiteX3" fmla="*/ 1533563 w 3847648"/>
              <a:gd name="connsiteY3" fmla="*/ 0 h 400110"/>
              <a:gd name="connsiteX4" fmla="*/ 2083227 w 3847648"/>
              <a:gd name="connsiteY4" fmla="*/ 0 h 400110"/>
              <a:gd name="connsiteX5" fmla="*/ 2555938 w 3847648"/>
              <a:gd name="connsiteY5" fmla="*/ 0 h 400110"/>
              <a:gd name="connsiteX6" fmla="*/ 3105602 w 3847648"/>
              <a:gd name="connsiteY6" fmla="*/ 0 h 400110"/>
              <a:gd name="connsiteX7" fmla="*/ 3847648 w 3847648"/>
              <a:gd name="connsiteY7" fmla="*/ 0 h 400110"/>
              <a:gd name="connsiteX8" fmla="*/ 3847648 w 3847648"/>
              <a:gd name="connsiteY8" fmla="*/ 400110 h 400110"/>
              <a:gd name="connsiteX9" fmla="*/ 3336460 w 3847648"/>
              <a:gd name="connsiteY9" fmla="*/ 400110 h 400110"/>
              <a:gd name="connsiteX10" fmla="*/ 2902226 w 3847648"/>
              <a:gd name="connsiteY10" fmla="*/ 400110 h 400110"/>
              <a:gd name="connsiteX11" fmla="*/ 2352562 w 3847648"/>
              <a:gd name="connsiteY11" fmla="*/ 400110 h 400110"/>
              <a:gd name="connsiteX12" fmla="*/ 1879851 w 3847648"/>
              <a:gd name="connsiteY12" fmla="*/ 400110 h 400110"/>
              <a:gd name="connsiteX13" fmla="*/ 1407140 w 3847648"/>
              <a:gd name="connsiteY13" fmla="*/ 400110 h 400110"/>
              <a:gd name="connsiteX14" fmla="*/ 780523 w 3847648"/>
              <a:gd name="connsiteY14" fmla="*/ 400110 h 400110"/>
              <a:gd name="connsiteX15" fmla="*/ 0 w 3847648"/>
              <a:gd name="connsiteY15" fmla="*/ 400110 h 400110"/>
              <a:gd name="connsiteX16" fmla="*/ 0 w 3847648"/>
              <a:gd name="connsiteY16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47648" h="400110" fill="none" extrusionOk="0">
                <a:moveTo>
                  <a:pt x="0" y="0"/>
                </a:moveTo>
                <a:cubicBezTo>
                  <a:pt x="158111" y="-29691"/>
                  <a:pt x="312801" y="44586"/>
                  <a:pt x="549664" y="0"/>
                </a:cubicBezTo>
                <a:cubicBezTo>
                  <a:pt x="786527" y="-44586"/>
                  <a:pt x="939277" y="45636"/>
                  <a:pt x="1099328" y="0"/>
                </a:cubicBezTo>
                <a:cubicBezTo>
                  <a:pt x="1259379" y="-45636"/>
                  <a:pt x="1424609" y="24588"/>
                  <a:pt x="1533563" y="0"/>
                </a:cubicBezTo>
                <a:cubicBezTo>
                  <a:pt x="1642518" y="-24588"/>
                  <a:pt x="1922105" y="65574"/>
                  <a:pt x="2083227" y="0"/>
                </a:cubicBezTo>
                <a:cubicBezTo>
                  <a:pt x="2244349" y="-65574"/>
                  <a:pt x="2341949" y="35360"/>
                  <a:pt x="2555938" y="0"/>
                </a:cubicBezTo>
                <a:cubicBezTo>
                  <a:pt x="2769927" y="-35360"/>
                  <a:pt x="2854351" y="36445"/>
                  <a:pt x="3105602" y="0"/>
                </a:cubicBezTo>
                <a:cubicBezTo>
                  <a:pt x="3356853" y="-36445"/>
                  <a:pt x="3688285" y="28601"/>
                  <a:pt x="3847648" y="0"/>
                </a:cubicBezTo>
                <a:cubicBezTo>
                  <a:pt x="3895141" y="169435"/>
                  <a:pt x="3830694" y="280826"/>
                  <a:pt x="3847648" y="400110"/>
                </a:cubicBezTo>
                <a:cubicBezTo>
                  <a:pt x="3658631" y="448718"/>
                  <a:pt x="3574225" y="366505"/>
                  <a:pt x="3336460" y="400110"/>
                </a:cubicBezTo>
                <a:cubicBezTo>
                  <a:pt x="3098695" y="433715"/>
                  <a:pt x="3100645" y="356072"/>
                  <a:pt x="2902226" y="400110"/>
                </a:cubicBezTo>
                <a:cubicBezTo>
                  <a:pt x="2703807" y="444148"/>
                  <a:pt x="2546045" y="390661"/>
                  <a:pt x="2352562" y="400110"/>
                </a:cubicBezTo>
                <a:cubicBezTo>
                  <a:pt x="2159079" y="409559"/>
                  <a:pt x="2080620" y="370165"/>
                  <a:pt x="1879851" y="400110"/>
                </a:cubicBezTo>
                <a:cubicBezTo>
                  <a:pt x="1679082" y="430055"/>
                  <a:pt x="1591466" y="353635"/>
                  <a:pt x="1407140" y="400110"/>
                </a:cubicBezTo>
                <a:cubicBezTo>
                  <a:pt x="1222814" y="446585"/>
                  <a:pt x="916412" y="386048"/>
                  <a:pt x="780523" y="400110"/>
                </a:cubicBezTo>
                <a:cubicBezTo>
                  <a:pt x="644634" y="414172"/>
                  <a:pt x="312309" y="380307"/>
                  <a:pt x="0" y="400110"/>
                </a:cubicBezTo>
                <a:cubicBezTo>
                  <a:pt x="-19874" y="272746"/>
                  <a:pt x="12708" y="146571"/>
                  <a:pt x="0" y="0"/>
                </a:cubicBezTo>
                <a:close/>
              </a:path>
              <a:path w="3847648" h="400110" stroke="0" extrusionOk="0">
                <a:moveTo>
                  <a:pt x="0" y="0"/>
                </a:moveTo>
                <a:cubicBezTo>
                  <a:pt x="218634" y="-43441"/>
                  <a:pt x="324306" y="68017"/>
                  <a:pt x="588140" y="0"/>
                </a:cubicBezTo>
                <a:cubicBezTo>
                  <a:pt x="851974" y="-68017"/>
                  <a:pt x="933165" y="34214"/>
                  <a:pt x="1060852" y="0"/>
                </a:cubicBezTo>
                <a:cubicBezTo>
                  <a:pt x="1188539" y="-34214"/>
                  <a:pt x="1363224" y="7770"/>
                  <a:pt x="1533563" y="0"/>
                </a:cubicBezTo>
                <a:cubicBezTo>
                  <a:pt x="1703902" y="-7770"/>
                  <a:pt x="2007968" y="23774"/>
                  <a:pt x="2160180" y="0"/>
                </a:cubicBezTo>
                <a:cubicBezTo>
                  <a:pt x="2312392" y="-23774"/>
                  <a:pt x="2573742" y="15486"/>
                  <a:pt x="2748320" y="0"/>
                </a:cubicBezTo>
                <a:cubicBezTo>
                  <a:pt x="2922898" y="-15486"/>
                  <a:pt x="3077225" y="42324"/>
                  <a:pt x="3221031" y="0"/>
                </a:cubicBezTo>
                <a:cubicBezTo>
                  <a:pt x="3364837" y="-42324"/>
                  <a:pt x="3711054" y="34609"/>
                  <a:pt x="3847648" y="0"/>
                </a:cubicBezTo>
                <a:cubicBezTo>
                  <a:pt x="3860554" y="180867"/>
                  <a:pt x="3836322" y="260992"/>
                  <a:pt x="3847648" y="400110"/>
                </a:cubicBezTo>
                <a:cubicBezTo>
                  <a:pt x="3709303" y="403578"/>
                  <a:pt x="3502173" y="351395"/>
                  <a:pt x="3374937" y="400110"/>
                </a:cubicBezTo>
                <a:cubicBezTo>
                  <a:pt x="3247701" y="448825"/>
                  <a:pt x="3079146" y="343000"/>
                  <a:pt x="2863749" y="400110"/>
                </a:cubicBezTo>
                <a:cubicBezTo>
                  <a:pt x="2648352" y="457220"/>
                  <a:pt x="2529626" y="326029"/>
                  <a:pt x="2237132" y="400110"/>
                </a:cubicBezTo>
                <a:cubicBezTo>
                  <a:pt x="1944638" y="474191"/>
                  <a:pt x="1990137" y="355585"/>
                  <a:pt x="1802898" y="400110"/>
                </a:cubicBezTo>
                <a:cubicBezTo>
                  <a:pt x="1615659" y="444635"/>
                  <a:pt x="1505291" y="376750"/>
                  <a:pt x="1253234" y="400110"/>
                </a:cubicBezTo>
                <a:cubicBezTo>
                  <a:pt x="1001177" y="423470"/>
                  <a:pt x="932390" y="384969"/>
                  <a:pt x="818999" y="400110"/>
                </a:cubicBezTo>
                <a:cubicBezTo>
                  <a:pt x="705609" y="415251"/>
                  <a:pt x="173860" y="370851"/>
                  <a:pt x="0" y="400110"/>
                </a:cubicBezTo>
                <a:cubicBezTo>
                  <a:pt x="-29316" y="288701"/>
                  <a:pt x="9360" y="103422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Prisjetite se što je gen?</a:t>
            </a:r>
          </a:p>
        </p:txBody>
      </p:sp>
      <p:sp>
        <p:nvSpPr>
          <p:cNvPr id="10" name="TekstniOkvir 9"/>
          <p:cNvSpPr txBox="1"/>
          <p:nvPr/>
        </p:nvSpPr>
        <p:spPr>
          <a:xfrm>
            <a:off x="234159" y="5858596"/>
            <a:ext cx="3847648" cy="707886"/>
          </a:xfrm>
          <a:custGeom>
            <a:avLst/>
            <a:gdLst>
              <a:gd name="connsiteX0" fmla="*/ 0 w 3847648"/>
              <a:gd name="connsiteY0" fmla="*/ 0 h 707886"/>
              <a:gd name="connsiteX1" fmla="*/ 434235 w 3847648"/>
              <a:gd name="connsiteY1" fmla="*/ 0 h 707886"/>
              <a:gd name="connsiteX2" fmla="*/ 983899 w 3847648"/>
              <a:gd name="connsiteY2" fmla="*/ 0 h 707886"/>
              <a:gd name="connsiteX3" fmla="*/ 1456610 w 3847648"/>
              <a:gd name="connsiteY3" fmla="*/ 0 h 707886"/>
              <a:gd name="connsiteX4" fmla="*/ 2006274 w 3847648"/>
              <a:gd name="connsiteY4" fmla="*/ 0 h 707886"/>
              <a:gd name="connsiteX5" fmla="*/ 2517461 w 3847648"/>
              <a:gd name="connsiteY5" fmla="*/ 0 h 707886"/>
              <a:gd name="connsiteX6" fmla="*/ 3028649 w 3847648"/>
              <a:gd name="connsiteY6" fmla="*/ 0 h 707886"/>
              <a:gd name="connsiteX7" fmla="*/ 3847648 w 3847648"/>
              <a:gd name="connsiteY7" fmla="*/ 0 h 707886"/>
              <a:gd name="connsiteX8" fmla="*/ 3847648 w 3847648"/>
              <a:gd name="connsiteY8" fmla="*/ 353943 h 707886"/>
              <a:gd name="connsiteX9" fmla="*/ 3847648 w 3847648"/>
              <a:gd name="connsiteY9" fmla="*/ 707886 h 707886"/>
              <a:gd name="connsiteX10" fmla="*/ 3336460 w 3847648"/>
              <a:gd name="connsiteY10" fmla="*/ 707886 h 707886"/>
              <a:gd name="connsiteX11" fmla="*/ 2863749 w 3847648"/>
              <a:gd name="connsiteY11" fmla="*/ 707886 h 707886"/>
              <a:gd name="connsiteX12" fmla="*/ 2237132 w 3847648"/>
              <a:gd name="connsiteY12" fmla="*/ 707886 h 707886"/>
              <a:gd name="connsiteX13" fmla="*/ 1802898 w 3847648"/>
              <a:gd name="connsiteY13" fmla="*/ 707886 h 707886"/>
              <a:gd name="connsiteX14" fmla="*/ 1368663 w 3847648"/>
              <a:gd name="connsiteY14" fmla="*/ 707886 h 707886"/>
              <a:gd name="connsiteX15" fmla="*/ 780523 w 3847648"/>
              <a:gd name="connsiteY15" fmla="*/ 707886 h 707886"/>
              <a:gd name="connsiteX16" fmla="*/ 0 w 3847648"/>
              <a:gd name="connsiteY16" fmla="*/ 707886 h 707886"/>
              <a:gd name="connsiteX17" fmla="*/ 0 w 3847648"/>
              <a:gd name="connsiteY17" fmla="*/ 339785 h 707886"/>
              <a:gd name="connsiteX18" fmla="*/ 0 w 3847648"/>
              <a:gd name="connsiteY18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47648" h="707886" fill="none" extrusionOk="0">
                <a:moveTo>
                  <a:pt x="0" y="0"/>
                </a:moveTo>
                <a:cubicBezTo>
                  <a:pt x="153522" y="-6460"/>
                  <a:pt x="325281" y="24588"/>
                  <a:pt x="434235" y="0"/>
                </a:cubicBezTo>
                <a:cubicBezTo>
                  <a:pt x="543190" y="-24588"/>
                  <a:pt x="822777" y="65574"/>
                  <a:pt x="983899" y="0"/>
                </a:cubicBezTo>
                <a:cubicBezTo>
                  <a:pt x="1145021" y="-65574"/>
                  <a:pt x="1242621" y="35360"/>
                  <a:pt x="1456610" y="0"/>
                </a:cubicBezTo>
                <a:cubicBezTo>
                  <a:pt x="1670599" y="-35360"/>
                  <a:pt x="1755023" y="36445"/>
                  <a:pt x="2006274" y="0"/>
                </a:cubicBezTo>
                <a:cubicBezTo>
                  <a:pt x="2257525" y="-36445"/>
                  <a:pt x="2262673" y="30216"/>
                  <a:pt x="2517461" y="0"/>
                </a:cubicBezTo>
                <a:cubicBezTo>
                  <a:pt x="2772249" y="-30216"/>
                  <a:pt x="2803714" y="22434"/>
                  <a:pt x="3028649" y="0"/>
                </a:cubicBezTo>
                <a:cubicBezTo>
                  <a:pt x="3253584" y="-22434"/>
                  <a:pt x="3457641" y="66811"/>
                  <a:pt x="3847648" y="0"/>
                </a:cubicBezTo>
                <a:cubicBezTo>
                  <a:pt x="3864790" y="125370"/>
                  <a:pt x="3808201" y="257505"/>
                  <a:pt x="3847648" y="353943"/>
                </a:cubicBezTo>
                <a:cubicBezTo>
                  <a:pt x="3887095" y="450381"/>
                  <a:pt x="3811724" y="600921"/>
                  <a:pt x="3847648" y="707886"/>
                </a:cubicBezTo>
                <a:cubicBezTo>
                  <a:pt x="3657434" y="723440"/>
                  <a:pt x="3446765" y="693853"/>
                  <a:pt x="3336460" y="707886"/>
                </a:cubicBezTo>
                <a:cubicBezTo>
                  <a:pt x="3226155" y="721919"/>
                  <a:pt x="3048075" y="661411"/>
                  <a:pt x="2863749" y="707886"/>
                </a:cubicBezTo>
                <a:cubicBezTo>
                  <a:pt x="2679423" y="754361"/>
                  <a:pt x="2373021" y="693824"/>
                  <a:pt x="2237132" y="707886"/>
                </a:cubicBezTo>
                <a:cubicBezTo>
                  <a:pt x="2101243" y="721948"/>
                  <a:pt x="2015881" y="660984"/>
                  <a:pt x="1802898" y="707886"/>
                </a:cubicBezTo>
                <a:cubicBezTo>
                  <a:pt x="1589915" y="754788"/>
                  <a:pt x="1569802" y="703022"/>
                  <a:pt x="1368663" y="707886"/>
                </a:cubicBezTo>
                <a:cubicBezTo>
                  <a:pt x="1167524" y="712750"/>
                  <a:pt x="1036194" y="642279"/>
                  <a:pt x="780523" y="707886"/>
                </a:cubicBezTo>
                <a:cubicBezTo>
                  <a:pt x="524852" y="773493"/>
                  <a:pt x="342291" y="618211"/>
                  <a:pt x="0" y="707886"/>
                </a:cubicBezTo>
                <a:cubicBezTo>
                  <a:pt x="-16311" y="564136"/>
                  <a:pt x="12200" y="422405"/>
                  <a:pt x="0" y="339785"/>
                </a:cubicBezTo>
                <a:cubicBezTo>
                  <a:pt x="-12200" y="257165"/>
                  <a:pt x="3361" y="116324"/>
                  <a:pt x="0" y="0"/>
                </a:cubicBezTo>
                <a:close/>
              </a:path>
              <a:path w="3847648" h="707886" stroke="0" extrusionOk="0">
                <a:moveTo>
                  <a:pt x="0" y="0"/>
                </a:moveTo>
                <a:cubicBezTo>
                  <a:pt x="218634" y="-43441"/>
                  <a:pt x="324306" y="68017"/>
                  <a:pt x="588140" y="0"/>
                </a:cubicBezTo>
                <a:cubicBezTo>
                  <a:pt x="851974" y="-68017"/>
                  <a:pt x="933165" y="34214"/>
                  <a:pt x="1060852" y="0"/>
                </a:cubicBezTo>
                <a:cubicBezTo>
                  <a:pt x="1188539" y="-34214"/>
                  <a:pt x="1363224" y="7770"/>
                  <a:pt x="1533563" y="0"/>
                </a:cubicBezTo>
                <a:cubicBezTo>
                  <a:pt x="1703902" y="-7770"/>
                  <a:pt x="2007968" y="23774"/>
                  <a:pt x="2160180" y="0"/>
                </a:cubicBezTo>
                <a:cubicBezTo>
                  <a:pt x="2312392" y="-23774"/>
                  <a:pt x="2573742" y="15486"/>
                  <a:pt x="2748320" y="0"/>
                </a:cubicBezTo>
                <a:cubicBezTo>
                  <a:pt x="2922898" y="-15486"/>
                  <a:pt x="3077225" y="42324"/>
                  <a:pt x="3221031" y="0"/>
                </a:cubicBezTo>
                <a:cubicBezTo>
                  <a:pt x="3364837" y="-42324"/>
                  <a:pt x="3711054" y="34609"/>
                  <a:pt x="3847648" y="0"/>
                </a:cubicBezTo>
                <a:cubicBezTo>
                  <a:pt x="3850132" y="89158"/>
                  <a:pt x="3822360" y="252418"/>
                  <a:pt x="3847648" y="353943"/>
                </a:cubicBezTo>
                <a:cubicBezTo>
                  <a:pt x="3872936" y="455468"/>
                  <a:pt x="3813454" y="565150"/>
                  <a:pt x="3847648" y="707886"/>
                </a:cubicBezTo>
                <a:cubicBezTo>
                  <a:pt x="3748051" y="759975"/>
                  <a:pt x="3475370" y="681262"/>
                  <a:pt x="3374937" y="707886"/>
                </a:cubicBezTo>
                <a:cubicBezTo>
                  <a:pt x="3274504" y="734510"/>
                  <a:pt x="3040814" y="633805"/>
                  <a:pt x="2748320" y="707886"/>
                </a:cubicBezTo>
                <a:cubicBezTo>
                  <a:pt x="2455826" y="781967"/>
                  <a:pt x="2504052" y="670694"/>
                  <a:pt x="2314085" y="707886"/>
                </a:cubicBezTo>
                <a:cubicBezTo>
                  <a:pt x="2124118" y="745078"/>
                  <a:pt x="2016478" y="684526"/>
                  <a:pt x="1764421" y="707886"/>
                </a:cubicBezTo>
                <a:cubicBezTo>
                  <a:pt x="1512364" y="731246"/>
                  <a:pt x="1438152" y="691623"/>
                  <a:pt x="1330187" y="707886"/>
                </a:cubicBezTo>
                <a:cubicBezTo>
                  <a:pt x="1222222" y="724149"/>
                  <a:pt x="1028570" y="679347"/>
                  <a:pt x="742046" y="707886"/>
                </a:cubicBezTo>
                <a:cubicBezTo>
                  <a:pt x="455522" y="736425"/>
                  <a:pt x="198190" y="674050"/>
                  <a:pt x="0" y="707886"/>
                </a:cubicBezTo>
                <a:cubicBezTo>
                  <a:pt x="-7574" y="545842"/>
                  <a:pt x="29653" y="481035"/>
                  <a:pt x="0" y="368101"/>
                </a:cubicBezTo>
                <a:cubicBezTo>
                  <a:pt x="-29653" y="255168"/>
                  <a:pt x="9516" y="156718"/>
                  <a:pt x="0" y="0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sz="20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Koliko dušičnih baza razlikujemo u molekuli DNA?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89751" y="2298604"/>
            <a:ext cx="10515600" cy="2997171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Gdje se odvija transkripcija?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Koja molekula prenosi informaciju iz jezgre u citoplazmu?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Koja je uloga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ribosoma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Koja molekula ima glavnu ulogu u translaciji?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Što je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, a što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antikodon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Kojom vezom se povezuju aminokiseline u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polipeptidnom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 lancu?</a:t>
            </a:r>
          </a:p>
          <a:p>
            <a:pPr marL="514350" indent="-514350">
              <a:buAutoNum type="arabicPeriod"/>
            </a:pP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Što je stop </a:t>
            </a:r>
            <a:r>
              <a:rPr lang="hr-HR" sz="2400" dirty="0" err="1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kodon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?</a:t>
            </a:r>
          </a:p>
          <a:p>
            <a:pPr marL="514350" indent="-514350">
              <a:buAutoNum type="arabicPeriod"/>
            </a:pP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03194" y="263671"/>
            <a:ext cx="10515600" cy="770868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</a:rPr>
              <a:t>Pogledajte videozapis i odgovorite na pitanja.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489751" y="1113473"/>
            <a:ext cx="6116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  <a:cs typeface="Segoe UI Semilight" panose="020B0402040204020203" pitchFamily="34" charset="0"/>
                <a:hlinkClick r:id="rId2"/>
              </a:rPr>
              <a:t>OD GENA DO PROTEINA</a:t>
            </a:r>
            <a:endParaRPr lang="hr-HR" sz="2400" dirty="0">
              <a:latin typeface="Cambria" panose="02040503050406030204" pitchFamily="18" charset="0"/>
              <a:ea typeface="Cambria" panose="02040503050406030204" pitchFamily="18" charset="0"/>
              <a:cs typeface="Segoe UI Semilight" panose="020B0402040204020203" pitchFamily="34" charset="0"/>
            </a:endParaRPr>
          </a:p>
        </p:txBody>
      </p:sp>
      <p:pic>
        <p:nvPicPr>
          <p:cNvPr id="6" name="Grafika 5" descr="Video camera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0870" y="851454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1317</Words>
  <Application>Microsoft Office PowerPoint</Application>
  <PresentationFormat>Široki zaslon</PresentationFormat>
  <Paragraphs>203</Paragraphs>
  <Slides>29</Slides>
  <Notes>2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29</vt:i4>
      </vt:variant>
    </vt:vector>
  </HeadingPairs>
  <TitlesOfParts>
    <vt:vector size="36" baseType="lpstr">
      <vt:lpstr>Arial</vt:lpstr>
      <vt:lpstr>Arial Nova</vt:lpstr>
      <vt:lpstr>Calibri</vt:lpstr>
      <vt:lpstr>Calibri Light</vt:lpstr>
      <vt:lpstr>Cambria</vt:lpstr>
      <vt:lpstr>Segoe UI Semilight</vt:lpstr>
      <vt:lpstr>Tema sustava Office</vt:lpstr>
      <vt:lpstr>UTRKA DO PROTEINA</vt:lpstr>
      <vt:lpstr>PowerPoint prezentacija</vt:lpstr>
      <vt:lpstr>DNA – deoksiribonukleinska kiselina</vt:lpstr>
      <vt:lpstr>DUŠIČNE BAZE</vt:lpstr>
      <vt:lpstr>POVEZIVANJE NUKLEOTIDA U POLINUKLEOTIDNU UZVOJNICU</vt:lpstr>
      <vt:lpstr>Svojstva molekule DNA:</vt:lpstr>
      <vt:lpstr>RNA – ribonukleinska kiselina</vt:lpstr>
      <vt:lpstr>GENSKI KOD/ŠIFRA</vt:lpstr>
      <vt:lpstr>Pogledajte videozapis i odgovorite na pitanja.</vt:lpstr>
      <vt:lpstr>PowerPoint prezentacija</vt:lpstr>
      <vt:lpstr>TRANSKRIPICIJA ILI PREPISIVANJE ILI SINTEZA mRNA</vt:lpstr>
      <vt:lpstr>TRANSLACIJA ILI PREVOĐENJE</vt:lpstr>
      <vt:lpstr>PowerPoint prezentacija</vt:lpstr>
      <vt:lpstr>PONOVIMO!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Prilog 3 a. Upute na mom laptopu</vt:lpstr>
      <vt:lpstr>PowerPoint prezentacija</vt:lpstr>
      <vt:lpstr>Prilog 3 b. – Slagalica</vt:lpstr>
      <vt:lpstr>Prilog 3 c. - DNA, RNA radni listić </vt:lpstr>
      <vt:lpstr>PowerPoint prezentacija</vt:lpstr>
      <vt:lpstr>Prilog 3 d.- Time to climb , aktivnost Nearpod</vt:lpstr>
      <vt:lpstr>Prilog 3e. – Sinteza proteina, radni listić</vt:lpstr>
      <vt:lpstr>POSLJEDNJI KORAK</vt:lpstr>
      <vt:lpstr>PowerPoint prezentacija</vt:lpstr>
      <vt:lpstr>KLJUČEVI ŠIFRE ZA SREĆU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ŠIFRA ZA SREĆU</dc:title>
  <dc:creator>Korisnik</dc:creator>
  <cp:lastModifiedBy>Marijana Vuković</cp:lastModifiedBy>
  <cp:revision>21</cp:revision>
  <dcterms:created xsi:type="dcterms:W3CDTF">2024-10-09T16:59:36Z</dcterms:created>
  <dcterms:modified xsi:type="dcterms:W3CDTF">2025-06-29T19:24:22Z</dcterms:modified>
</cp:coreProperties>
</file>